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56" r:id="rId3"/>
    <p:sldId id="2734" r:id="rId5"/>
    <p:sldId id="2711" r:id="rId6"/>
    <p:sldId id="2729" r:id="rId7"/>
    <p:sldId id="2757" r:id="rId8"/>
    <p:sldId id="2744" r:id="rId9"/>
    <p:sldId id="2751" r:id="rId10"/>
    <p:sldId id="2743" r:id="rId11"/>
    <p:sldId id="2715" r:id="rId12"/>
    <p:sldId id="2758" r:id="rId13"/>
    <p:sldId id="2752" r:id="rId14"/>
    <p:sldId id="2725" r:id="rId15"/>
    <p:sldId id="2778" r:id="rId16"/>
    <p:sldId id="2746" r:id="rId17"/>
    <p:sldId id="2759" r:id="rId18"/>
    <p:sldId id="2745" r:id="rId19"/>
    <p:sldId id="2730" r:id="rId20"/>
    <p:sldId id="2722" r:id="rId21"/>
    <p:sldId id="2747" r:id="rId22"/>
    <p:sldId id="2779" r:id="rId23"/>
    <p:sldId id="2780" r:id="rId24"/>
    <p:sldId id="2781" r:id="rId25"/>
    <p:sldId id="2760" r:id="rId26"/>
  </p:sldIdLst>
  <p:sldSz cx="12858750" cy="723265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002B"/>
    <a:srgbClr val="FBFBFB"/>
    <a:srgbClr val="EEE5E7"/>
    <a:srgbClr val="009882"/>
    <a:srgbClr val="26A244"/>
    <a:srgbClr val="298EC0"/>
    <a:srgbClr val="B61922"/>
    <a:srgbClr val="1C1C1C"/>
    <a:srgbClr val="6E6E6E"/>
    <a:srgbClr val="DD62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5226" autoAdjust="0"/>
  </p:normalViewPr>
  <p:slideViewPr>
    <p:cSldViewPr>
      <p:cViewPr varScale="1">
        <p:scale>
          <a:sx n="70" d="100"/>
          <a:sy n="70" d="100"/>
        </p:scale>
        <p:origin x="78" y="882"/>
      </p:cViewPr>
      <p:guideLst>
        <p:guide orient="horz" pos="396"/>
        <p:guide pos="4010"/>
        <p:guide pos="476"/>
        <p:guide orient="horz" pos="4183"/>
        <p:guide pos="7564"/>
        <p:guide pos="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fld>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zh-CN"/>
          </a:p>
        </p:txBody>
      </p:sp>
      <p:sp>
        <p:nvSpPr>
          <p:cNvPr id="33796"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D8A88CB0-5585-4DC3-AF7B-F8B607B001A8}" type="slidenum">
              <a:rPr lang="zh-CN" altLang="en-US"/>
            </a:fld>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84353" y="1925638"/>
            <a:ext cx="5468025" cy="458946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504792" y="1925638"/>
            <a:ext cx="5469612" cy="458946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fld>
            <a:endParaRPr lang="zh-CN" altLang="en-US"/>
          </a:p>
        </p:txBody>
      </p:sp>
      <p:sp>
        <p:nvSpPr>
          <p:cNvPr id="6" name="页脚占位符 5"/>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节标题">
    <p:bg>
      <p:bgPr>
        <a:gradFill flip="none" rotWithShape="1">
          <a:gsLst>
            <a:gs pos="0">
              <a:srgbClr val="F4F4F4"/>
            </a:gs>
            <a:gs pos="35000">
              <a:srgbClr val="D4D4D4"/>
            </a:gs>
            <a:gs pos="100000">
              <a:srgbClr val="BABBBB"/>
            </a:gs>
          </a:gsLst>
          <a:lin ang="270000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75" y="688"/>
            <a:ext cx="12855600" cy="723127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1.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p:cNvSpPr/>
          <p:nvPr/>
        </p:nvSpPr>
        <p:spPr bwMode="auto">
          <a:xfrm>
            <a:off x="4926090" y="908547"/>
            <a:ext cx="1102756" cy="1098291"/>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4" name="Freeform 9"/>
          <p:cNvSpPr/>
          <p:nvPr/>
        </p:nvSpPr>
        <p:spPr bwMode="auto">
          <a:xfrm>
            <a:off x="1640145" y="2870738"/>
            <a:ext cx="2078271" cy="2078271"/>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5" name="Freeform 10"/>
          <p:cNvSpPr/>
          <p:nvPr/>
        </p:nvSpPr>
        <p:spPr bwMode="auto">
          <a:xfrm>
            <a:off x="3519741" y="3308268"/>
            <a:ext cx="1192048" cy="1194281"/>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6" name="Freeform 11"/>
          <p:cNvSpPr/>
          <p:nvPr/>
        </p:nvSpPr>
        <p:spPr bwMode="auto">
          <a:xfrm>
            <a:off x="718204" y="5053927"/>
            <a:ext cx="1116150" cy="1122847"/>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7" name="Freeform 13"/>
          <p:cNvSpPr/>
          <p:nvPr/>
        </p:nvSpPr>
        <p:spPr bwMode="auto">
          <a:xfrm>
            <a:off x="1961596" y="3165401"/>
            <a:ext cx="861668" cy="868365"/>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tileRect/>
          </a:grad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8" name="Freeform 14"/>
          <p:cNvSpPr/>
          <p:nvPr/>
        </p:nvSpPr>
        <p:spPr bwMode="auto">
          <a:xfrm>
            <a:off x="986081" y="4120825"/>
            <a:ext cx="1837183" cy="1837183"/>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6000" dirty="0">
              <a:solidFill>
                <a:srgbClr val="AE002B"/>
              </a:solidFill>
              <a:latin typeface="Impact" panose="020B0806030902050204" pitchFamily="34" charset="0"/>
            </a:endParaRPr>
          </a:p>
        </p:txBody>
      </p:sp>
      <p:sp>
        <p:nvSpPr>
          <p:cNvPr id="29" name="Freeform 15"/>
          <p:cNvSpPr/>
          <p:nvPr/>
        </p:nvSpPr>
        <p:spPr bwMode="auto">
          <a:xfrm>
            <a:off x="2905857" y="1118383"/>
            <a:ext cx="2915383" cy="2915383"/>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30" name="Freeform 16"/>
          <p:cNvSpPr/>
          <p:nvPr/>
        </p:nvSpPr>
        <p:spPr bwMode="auto">
          <a:xfrm>
            <a:off x="2905857" y="4120825"/>
            <a:ext cx="1419742" cy="1417511"/>
          </a:xfrm>
          <a:custGeom>
            <a:avLst/>
            <a:gdLst>
              <a:gd name="T0" fmla="*/ 62 w 636"/>
              <a:gd name="T1" fmla="*/ 0 h 635"/>
              <a:gd name="T2" fmla="*/ 574 w 636"/>
              <a:gd name="T3" fmla="*/ 0 h 635"/>
              <a:gd name="T4" fmla="*/ 597 w 636"/>
              <a:gd name="T5" fmla="*/ 5 h 635"/>
              <a:gd name="T6" fmla="*/ 618 w 636"/>
              <a:gd name="T7" fmla="*/ 17 h 635"/>
              <a:gd name="T8" fmla="*/ 631 w 636"/>
              <a:gd name="T9" fmla="*/ 37 h 635"/>
              <a:gd name="T10" fmla="*/ 636 w 636"/>
              <a:gd name="T11" fmla="*/ 61 h 635"/>
              <a:gd name="T12" fmla="*/ 636 w 636"/>
              <a:gd name="T13" fmla="*/ 574 h 635"/>
              <a:gd name="T14" fmla="*/ 631 w 636"/>
              <a:gd name="T15" fmla="*/ 597 h 635"/>
              <a:gd name="T16" fmla="*/ 618 w 636"/>
              <a:gd name="T17" fmla="*/ 616 h 635"/>
              <a:gd name="T18" fmla="*/ 597 w 636"/>
              <a:gd name="T19" fmla="*/ 630 h 635"/>
              <a:gd name="T20" fmla="*/ 574 w 636"/>
              <a:gd name="T21" fmla="*/ 635 h 635"/>
              <a:gd name="T22" fmla="*/ 62 w 636"/>
              <a:gd name="T23" fmla="*/ 635 h 635"/>
              <a:gd name="T24" fmla="*/ 39 w 636"/>
              <a:gd name="T25" fmla="*/ 630 h 635"/>
              <a:gd name="T26" fmla="*/ 18 w 636"/>
              <a:gd name="T27" fmla="*/ 616 h 635"/>
              <a:gd name="T28" fmla="*/ 5 w 636"/>
              <a:gd name="T29" fmla="*/ 597 h 635"/>
              <a:gd name="T30" fmla="*/ 0 w 636"/>
              <a:gd name="T31" fmla="*/ 574 h 635"/>
              <a:gd name="T32" fmla="*/ 0 w 636"/>
              <a:gd name="T33" fmla="*/ 61 h 635"/>
              <a:gd name="T34" fmla="*/ 5 w 636"/>
              <a:gd name="T35" fmla="*/ 37 h 635"/>
              <a:gd name="T36" fmla="*/ 18 w 636"/>
              <a:gd name="T37" fmla="*/ 17 h 635"/>
              <a:gd name="T38" fmla="*/ 39 w 636"/>
              <a:gd name="T39" fmla="*/ 5 h 635"/>
              <a:gd name="T40" fmla="*/ 62 w 636"/>
              <a:gd name="T41"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6" h="635">
                <a:moveTo>
                  <a:pt x="62" y="0"/>
                </a:moveTo>
                <a:lnTo>
                  <a:pt x="574" y="0"/>
                </a:lnTo>
                <a:lnTo>
                  <a:pt x="597" y="5"/>
                </a:lnTo>
                <a:lnTo>
                  <a:pt x="618" y="17"/>
                </a:lnTo>
                <a:lnTo>
                  <a:pt x="631" y="37"/>
                </a:lnTo>
                <a:lnTo>
                  <a:pt x="636" y="61"/>
                </a:lnTo>
                <a:lnTo>
                  <a:pt x="636" y="574"/>
                </a:lnTo>
                <a:lnTo>
                  <a:pt x="631" y="597"/>
                </a:lnTo>
                <a:lnTo>
                  <a:pt x="618" y="616"/>
                </a:lnTo>
                <a:lnTo>
                  <a:pt x="597" y="630"/>
                </a:lnTo>
                <a:lnTo>
                  <a:pt x="574" y="635"/>
                </a:lnTo>
                <a:lnTo>
                  <a:pt x="62" y="635"/>
                </a:lnTo>
                <a:lnTo>
                  <a:pt x="39" y="630"/>
                </a:lnTo>
                <a:lnTo>
                  <a:pt x="18" y="616"/>
                </a:lnTo>
                <a:lnTo>
                  <a:pt x="5" y="597"/>
                </a:lnTo>
                <a:lnTo>
                  <a:pt x="0" y="574"/>
                </a:lnTo>
                <a:lnTo>
                  <a:pt x="0" y="61"/>
                </a:lnTo>
                <a:lnTo>
                  <a:pt x="5" y="37"/>
                </a:lnTo>
                <a:lnTo>
                  <a:pt x="18" y="17"/>
                </a:lnTo>
                <a:lnTo>
                  <a:pt x="39" y="5"/>
                </a:lnTo>
                <a:lnTo>
                  <a:pt x="62" y="0"/>
                </a:lnTo>
                <a:close/>
              </a:path>
            </a:pathLst>
          </a:custGeom>
          <a:gradFill flip="none" rotWithShape="1">
            <a:gsLst>
              <a:gs pos="3000">
                <a:schemeClr val="bg1">
                  <a:lumMod val="75000"/>
                </a:schemeClr>
              </a:gs>
              <a:gs pos="59000">
                <a:srgbClr val="FBFBFB"/>
              </a:gs>
            </a:gsLst>
            <a:lin ang="2700000" scaled="1"/>
            <a:tileRect/>
          </a:grad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17" name="文本框 16"/>
          <p:cNvSpPr txBox="1"/>
          <p:nvPr/>
        </p:nvSpPr>
        <p:spPr>
          <a:xfrm>
            <a:off x="6789420" y="3159125"/>
            <a:ext cx="6007735" cy="1445260"/>
          </a:xfrm>
          <a:prstGeom prst="rect">
            <a:avLst/>
          </a:prstGeom>
          <a:noFill/>
        </p:spPr>
        <p:txBody>
          <a:bodyPr wrap="square" rtlCol="0">
            <a:spAutoFit/>
          </a:bodyPr>
          <a:lstStyle/>
          <a:p>
            <a:pPr>
              <a:buNone/>
            </a:pPr>
            <a:r>
              <a:rPr lang="zh-CN" altLang="en-US" sz="4400" b="1" cap="all" dirty="0" smtClean="0">
                <a:latin typeface="+mj-ea"/>
                <a:ea typeface="+mj-ea"/>
                <a:cs typeface="Arial" panose="020B0604020202020204" pitchFamily="34" charset="0"/>
              </a:rPr>
              <a:t>算法设计与分析</a:t>
            </a:r>
            <a:endParaRPr lang="zh-CN" altLang="en-US" sz="4400" b="1" cap="all" dirty="0" smtClean="0">
              <a:latin typeface="+mj-ea"/>
              <a:ea typeface="+mj-ea"/>
              <a:cs typeface="Arial" panose="020B0604020202020204" pitchFamily="34" charset="0"/>
            </a:endParaRPr>
          </a:p>
          <a:p>
            <a:pPr>
              <a:buNone/>
            </a:pPr>
            <a:r>
              <a:rPr lang="zh-CN" altLang="en-US" sz="4400" b="1" cap="all" dirty="0" smtClean="0">
                <a:latin typeface="+mj-ea"/>
                <a:ea typeface="+mj-ea"/>
                <a:cs typeface="Arial" panose="020B0604020202020204" pitchFamily="34" charset="0"/>
              </a:rPr>
              <a:t>实验</a:t>
            </a:r>
            <a:r>
              <a:rPr lang="en-US" altLang="zh-CN" sz="4400" b="1" cap="all" dirty="0" smtClean="0">
                <a:latin typeface="+mj-ea"/>
                <a:ea typeface="+mj-ea"/>
                <a:cs typeface="Arial" panose="020B0604020202020204" pitchFamily="34" charset="0"/>
              </a:rPr>
              <a:t>5 </a:t>
            </a:r>
            <a:r>
              <a:rPr lang="zh-CN" altLang="en-US" sz="4400" b="1" cap="all" dirty="0" smtClean="0">
                <a:latin typeface="+mj-ea"/>
                <a:ea typeface="+mj-ea"/>
                <a:cs typeface="Arial" panose="020B0604020202020204" pitchFamily="34" charset="0"/>
              </a:rPr>
              <a:t>图论</a:t>
            </a:r>
            <a:r>
              <a:rPr lang="en-US" altLang="zh-CN" sz="4400" b="1" cap="all" dirty="0" smtClean="0">
                <a:latin typeface="+mj-ea"/>
                <a:ea typeface="+mj-ea"/>
                <a:cs typeface="Arial" panose="020B0604020202020204" pitchFamily="34" charset="0"/>
              </a:rPr>
              <a:t>--</a:t>
            </a:r>
            <a:r>
              <a:rPr lang="zh-CN" altLang="en-US" sz="4400" b="1" cap="all" dirty="0" smtClean="0">
                <a:latin typeface="+mj-ea"/>
                <a:ea typeface="+mj-ea"/>
                <a:cs typeface="Arial" panose="020B0604020202020204" pitchFamily="34" charset="0"/>
              </a:rPr>
              <a:t>桥</a:t>
            </a:r>
            <a:endParaRPr lang="zh-CN" altLang="en-US" sz="4400" b="1" cap="all" dirty="0" smtClean="0">
              <a:latin typeface="+mj-ea"/>
              <a:ea typeface="+mj-ea"/>
              <a:cs typeface="Arial" panose="020B0604020202020204" pitchFamily="34" charset="0"/>
            </a:endParaRPr>
          </a:p>
        </p:txBody>
      </p:sp>
      <p:sp>
        <p:nvSpPr>
          <p:cNvPr id="20" name="文本框 19"/>
          <p:cNvSpPr txBox="1"/>
          <p:nvPr/>
        </p:nvSpPr>
        <p:spPr>
          <a:xfrm>
            <a:off x="6823908" y="4552992"/>
            <a:ext cx="6034841" cy="1014730"/>
          </a:xfrm>
          <a:prstGeom prst="rect">
            <a:avLst/>
          </a:prstGeom>
          <a:noFill/>
        </p:spPr>
        <p:txBody>
          <a:bodyPr wrap="square" rtlCol="0">
            <a:spAutoFit/>
          </a:bodyPr>
          <a:lstStyle/>
          <a:p>
            <a:pPr>
              <a:lnSpc>
                <a:spcPct val="150000"/>
              </a:lnSpc>
              <a:buNone/>
            </a:pPr>
            <a:r>
              <a:rPr lang="zh-CN" altLang="en-US" sz="2000" cap="all" dirty="0">
                <a:latin typeface="+mj-ea"/>
                <a:ea typeface="+mj-ea"/>
                <a:cs typeface="Arial" panose="020B0604020202020204" pitchFamily="34" charset="0"/>
              </a:rPr>
              <a:t>汇报人</a:t>
            </a:r>
            <a:r>
              <a:rPr lang="zh-CN" altLang="en-US" sz="2000" cap="all" dirty="0" smtClean="0">
                <a:latin typeface="+mj-ea"/>
                <a:ea typeface="+mj-ea"/>
                <a:cs typeface="Arial" panose="020B0604020202020204" pitchFamily="34" charset="0"/>
              </a:rPr>
              <a:t>：郑彦薇</a:t>
            </a:r>
            <a:r>
              <a:rPr lang="en-US" altLang="zh-CN" sz="2000" cap="all" dirty="0" smtClean="0">
                <a:latin typeface="+mj-ea"/>
                <a:ea typeface="+mj-ea"/>
                <a:cs typeface="Arial" panose="020B0604020202020204" pitchFamily="34" charset="0"/>
              </a:rPr>
              <a:t>2020151022</a:t>
            </a:r>
            <a:r>
              <a:rPr lang="zh-CN" altLang="en-US" sz="2000" cap="all" dirty="0" smtClean="0">
                <a:latin typeface="+mj-ea"/>
                <a:ea typeface="+mj-ea"/>
                <a:cs typeface="Arial" panose="020B0604020202020204" pitchFamily="34" charset="0"/>
              </a:rPr>
              <a:t>    </a:t>
            </a:r>
            <a:endParaRPr lang="zh-CN" altLang="en-US" sz="2000" cap="all" dirty="0" smtClean="0">
              <a:latin typeface="+mj-ea"/>
              <a:ea typeface="+mj-ea"/>
              <a:cs typeface="Arial" panose="020B0604020202020204" pitchFamily="34" charset="0"/>
            </a:endParaRPr>
          </a:p>
          <a:p>
            <a:pPr>
              <a:lnSpc>
                <a:spcPct val="150000"/>
              </a:lnSpc>
              <a:buNone/>
            </a:pPr>
            <a:r>
              <a:rPr lang="zh-CN" altLang="en-US" sz="2000" cap="all" dirty="0" smtClean="0">
                <a:latin typeface="+mj-ea"/>
                <a:ea typeface="+mj-ea"/>
                <a:cs typeface="Arial" panose="020B0604020202020204" pitchFamily="34" charset="0"/>
              </a:rPr>
              <a:t>汇报</a:t>
            </a:r>
            <a:r>
              <a:rPr lang="zh-CN" altLang="en-US" sz="2000" cap="all" dirty="0">
                <a:latin typeface="+mj-ea"/>
                <a:ea typeface="+mj-ea"/>
                <a:cs typeface="Arial" panose="020B0604020202020204" pitchFamily="34" charset="0"/>
              </a:rPr>
              <a:t>时间：</a:t>
            </a:r>
            <a:r>
              <a:rPr lang="en-US" altLang="zh-CN" sz="2000" cap="all" dirty="0">
                <a:latin typeface="+mj-ea"/>
                <a:ea typeface="+mj-ea"/>
                <a:cs typeface="Arial" panose="020B0604020202020204" pitchFamily="34" charset="0"/>
              </a:rPr>
              <a:t>2022</a:t>
            </a:r>
            <a:r>
              <a:rPr lang="zh-CN" altLang="en-US" sz="2000" cap="all" dirty="0">
                <a:latin typeface="+mj-ea"/>
                <a:ea typeface="+mj-ea"/>
                <a:cs typeface="Arial" panose="020B0604020202020204" pitchFamily="34" charset="0"/>
              </a:rPr>
              <a:t>年</a:t>
            </a:r>
            <a:r>
              <a:rPr lang="en-US" altLang="zh-CN" sz="2000" cap="all" dirty="0">
                <a:latin typeface="+mj-ea"/>
                <a:ea typeface="+mj-ea"/>
                <a:cs typeface="Arial" panose="020B0604020202020204" pitchFamily="34" charset="0"/>
              </a:rPr>
              <a:t>06</a:t>
            </a:r>
            <a:r>
              <a:rPr lang="zh-CN" altLang="en-US" sz="2000" cap="all" dirty="0">
                <a:latin typeface="+mj-ea"/>
                <a:ea typeface="+mj-ea"/>
                <a:cs typeface="Arial" panose="020B0604020202020204" pitchFamily="34" charset="0"/>
              </a:rPr>
              <a:t>月</a:t>
            </a:r>
            <a:r>
              <a:rPr lang="en-US" altLang="zh-CN" sz="2000" cap="all" dirty="0">
                <a:latin typeface="+mj-ea"/>
                <a:ea typeface="+mj-ea"/>
                <a:cs typeface="Arial" panose="020B0604020202020204" pitchFamily="34" charset="0"/>
              </a:rPr>
              <a:t>07</a:t>
            </a:r>
            <a:r>
              <a:rPr lang="zh-CN" altLang="en-US" sz="2000" cap="all" dirty="0">
                <a:latin typeface="+mj-ea"/>
                <a:ea typeface="+mj-ea"/>
                <a:cs typeface="Arial" panose="020B0604020202020204" pitchFamily="34" charset="0"/>
              </a:rPr>
              <a:t>日</a:t>
            </a:r>
            <a:endParaRPr lang="zh-CN" altLang="en-US" sz="2000" cap="all" dirty="0">
              <a:latin typeface="+mj-ea"/>
              <a:ea typeface="+mj-ea"/>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463" y="2143480"/>
            <a:ext cx="3453968" cy="1015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3" grpId="0" animBg="1"/>
      <p:bldP spid="24" grpId="0" animBg="1"/>
      <p:bldP spid="25" grpId="0" animBg="1"/>
      <p:bldP spid="26" grpId="0" animBg="1"/>
      <p:bldP spid="27" grpId="0" animBg="1"/>
      <p:bldP spid="28" grpId="0" animBg="1"/>
      <p:bldP spid="29" grpId="0" animBg="1"/>
      <p:bldP spid="30" grpId="0" animBg="1"/>
      <p:bldP spid="17" grpId="0"/>
      <p:bldP spid="17" grpId="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49224" y="2955009"/>
            <a:ext cx="3184408" cy="675640"/>
          </a:xfrm>
          <a:prstGeom prst="rect">
            <a:avLst/>
          </a:prstGeom>
        </p:spPr>
        <p:txBody>
          <a:bodyPr wrap="square">
            <a:spAutoFit/>
          </a:bodyPr>
          <a:lstStyle/>
          <a:p>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基准</a:t>
            </a:r>
            <a:r>
              <a:rPr lang="en-US" altLang="zh-CN"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并查</a:t>
            </a:r>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集</a:t>
            </a:r>
            <a:endPar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Freeform 15"/>
          <p:cNvSpPr/>
          <p:nvPr/>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框 10"/>
          <p:cNvSpPr txBox="1"/>
          <p:nvPr/>
        </p:nvSpPr>
        <p:spPr>
          <a:xfrm>
            <a:off x="3119050" y="2915230"/>
            <a:ext cx="1795850" cy="1569660"/>
          </a:xfrm>
          <a:prstGeom prst="rect">
            <a:avLst/>
          </a:prstGeom>
          <a:noFill/>
        </p:spPr>
        <p:txBody>
          <a:bodyPr wrap="square" rtlCol="0">
            <a:spAutoFit/>
          </a:bodyPr>
          <a:lstStyle/>
          <a:p>
            <a:pPr algn="ctr"/>
            <a:r>
              <a:rPr lang="en-US" altLang="zh-CN" sz="9600" dirty="0">
                <a:solidFill>
                  <a:srgbClr val="AE002B"/>
                </a:solidFill>
                <a:latin typeface="Impact" panose="020B0806030902050204" pitchFamily="34" charset="0"/>
              </a:rPr>
              <a:t>03</a:t>
            </a:r>
            <a:endParaRPr lang="zh-CN" altLang="en-US" sz="9600" dirty="0">
              <a:solidFill>
                <a:srgbClr val="AE002B"/>
              </a:solidFill>
              <a:latin typeface="Impact" panose="020B0806030902050204" pitchFamily="34" charset="0"/>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6"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30"/>
          <p:cNvGrpSpPr/>
          <p:nvPr/>
        </p:nvGrpSpPr>
        <p:grpSpPr>
          <a:xfrm>
            <a:off x="1005875" y="3350927"/>
            <a:ext cx="489711" cy="489711"/>
            <a:chOff x="7287419" y="2577307"/>
            <a:chExt cx="464344" cy="464344"/>
          </a:xfrm>
          <a:solidFill>
            <a:srgbClr val="AE002B"/>
          </a:solidFill>
        </p:grpSpPr>
        <p:sp>
          <p:nvSpPr>
            <p:cNvPr id="109"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0"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1"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112" name="AutoShape 59"/>
          <p:cNvSpPr/>
          <p:nvPr/>
        </p:nvSpPr>
        <p:spPr bwMode="auto">
          <a:xfrm>
            <a:off x="1004350" y="2175835"/>
            <a:ext cx="490548" cy="48971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lumMod val="50000"/>
            </a:schemeClr>
          </a:solidFill>
          <a:ln>
            <a:noFill/>
          </a:ln>
          <a:effectLst/>
        </p:spPr>
        <p:txBody>
          <a:bodyPr lIns="20091" tIns="20091" rIns="20091" bIns="20091" anchor="ctr"/>
          <a:lstStyle/>
          <a:p>
            <a:pPr algn="ctr" defTabSz="241300" hangingPunct="0">
              <a:lnSpc>
                <a:spcPct val="130000"/>
              </a:lnSpc>
            </a:pPr>
            <a:endParaRPr lang="en-US" sz="1475">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17" name="Group 42"/>
          <p:cNvGrpSpPr/>
          <p:nvPr/>
        </p:nvGrpSpPr>
        <p:grpSpPr>
          <a:xfrm>
            <a:off x="1006030" y="1199765"/>
            <a:ext cx="489711" cy="382561"/>
            <a:chOff x="2581275" y="1710532"/>
            <a:chExt cx="464344" cy="362744"/>
          </a:xfrm>
          <a:solidFill>
            <a:srgbClr val="AE002B"/>
          </a:solidFill>
        </p:grpSpPr>
        <p:sp>
          <p:nvSpPr>
            <p:cNvPr id="118"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9"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0"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1"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2"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3"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24"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241300" hangingPunct="0">
                <a:lnSpc>
                  <a:spcPct val="130000"/>
                </a:lnSpc>
              </a:pPr>
              <a:endParaRPr lang="en-US" sz="1265">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132" name="TextBox 24"/>
          <p:cNvSpPr txBox="1"/>
          <p:nvPr/>
        </p:nvSpPr>
        <p:spPr>
          <a:xfrm>
            <a:off x="1678940" y="3305175"/>
            <a:ext cx="10674985" cy="1198880"/>
          </a:xfrm>
          <a:prstGeom prst="rect">
            <a:avLst/>
          </a:prstGeom>
          <a:noFill/>
        </p:spPr>
        <p:txBody>
          <a:bodyPr wrap="square" rtlCol="0">
            <a:spAutoFit/>
          </a:bodyPr>
          <a:lstStyle/>
          <a:p>
            <a:r>
              <a:rPr lang="zh-CN" altLang="en-US" sz="1800" dirty="0">
                <a:solidFill>
                  <a:schemeClr val="tx1">
                    <a:lumMod val="65000"/>
                    <a:lumOff val="35000"/>
                  </a:schemeClr>
                </a:solidFill>
                <a:ea typeface="微软雅黑" panose="020B0503020204020204" pitchFamily="34" charset="-122"/>
              </a:rPr>
              <a:t>并查集具体思路：</a:t>
            </a:r>
            <a:endParaRPr lang="zh-CN" altLang="en-US" sz="1800" dirty="0">
              <a:solidFill>
                <a:schemeClr val="tx1">
                  <a:lumMod val="65000"/>
                  <a:lumOff val="35000"/>
                </a:schemeClr>
              </a:solidFill>
              <a:ea typeface="微软雅黑" panose="020B0503020204020204" pitchFamily="34" charset="-122"/>
            </a:endParaRPr>
          </a:p>
          <a:p>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a:t>
            </a:r>
            <a:r>
              <a:rPr lang="zh-CN" altLang="en-US" sz="1800" dirty="0">
                <a:solidFill>
                  <a:schemeClr val="tx1">
                    <a:lumMod val="65000"/>
                    <a:lumOff val="35000"/>
                  </a:schemeClr>
                </a:solidFill>
                <a:ea typeface="微软雅黑" panose="020B0503020204020204" pitchFamily="34" charset="-122"/>
              </a:rPr>
              <a:t>）添加全局变量</a:t>
            </a:r>
            <a:r>
              <a:rPr lang="en-US" altLang="zh-CN" sz="1800" dirty="0">
                <a:solidFill>
                  <a:schemeClr val="tx1">
                    <a:lumMod val="65000"/>
                    <a:lumOff val="35000"/>
                  </a:schemeClr>
                </a:solidFill>
                <a:ea typeface="微软雅黑" panose="020B0503020204020204" pitchFamily="34" charset="-122"/>
              </a:rPr>
              <a:t>father</a:t>
            </a:r>
            <a:r>
              <a:rPr lang="zh-CN" altLang="en-US" sz="1800" dirty="0">
                <a:solidFill>
                  <a:schemeClr val="tx1">
                    <a:lumMod val="65000"/>
                    <a:lumOff val="35000"/>
                  </a:schemeClr>
                </a:solidFill>
                <a:ea typeface="微软雅黑" panose="020B0503020204020204" pitchFamily="34" charset="-122"/>
              </a:rPr>
              <a:t>用于记录顶点所在集合，初始化顶点所处集合由本身组成，访问边信息，对连通的顶点集合进行合并</a:t>
            </a:r>
            <a:endParaRPr lang="zh-CN" altLang="en-US" sz="1800" dirty="0">
              <a:solidFill>
                <a:schemeClr val="tx1">
                  <a:lumMod val="65000"/>
                  <a:lumOff val="35000"/>
                </a:schemeClr>
              </a:solidFill>
              <a:ea typeface="微软雅黑" panose="020B0503020204020204" pitchFamily="34" charset="-122"/>
            </a:endParaRPr>
          </a:p>
          <a:p>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a:t>
            </a:r>
            <a:r>
              <a:rPr lang="zh-CN" altLang="en-US" sz="1800" dirty="0">
                <a:solidFill>
                  <a:schemeClr val="tx1">
                    <a:lumMod val="65000"/>
                    <a:lumOff val="35000"/>
                  </a:schemeClr>
                </a:solidFill>
                <a:ea typeface="微软雅黑" panose="020B0503020204020204" pitchFamily="34" charset="-122"/>
              </a:rPr>
              <a:t>）判断桥：若合并后集合数量发生变化，说明该边为桥，桥的数量加</a:t>
            </a:r>
            <a:r>
              <a:rPr lang="en-US" altLang="zh-CN" sz="1800" dirty="0">
                <a:solidFill>
                  <a:schemeClr val="tx1">
                    <a:lumMod val="65000"/>
                    <a:lumOff val="35000"/>
                  </a:schemeClr>
                </a:solidFill>
                <a:ea typeface="微软雅黑" panose="020B0503020204020204" pitchFamily="34" charset="-122"/>
              </a:rPr>
              <a:t>1</a:t>
            </a:r>
            <a:endParaRPr lang="en-US" altLang="zh-CN" sz="1800" dirty="0">
              <a:solidFill>
                <a:schemeClr val="tx1">
                  <a:lumMod val="65000"/>
                  <a:lumOff val="35000"/>
                </a:schemeClr>
              </a:solidFill>
              <a:ea typeface="微软雅黑" panose="020B0503020204020204" pitchFamily="34" charset="-122"/>
            </a:endParaRPr>
          </a:p>
        </p:txBody>
      </p:sp>
      <p:sp>
        <p:nvSpPr>
          <p:cNvPr id="134" name="TextBox 24"/>
          <p:cNvSpPr txBox="1"/>
          <p:nvPr/>
        </p:nvSpPr>
        <p:spPr>
          <a:xfrm>
            <a:off x="1676382" y="1199332"/>
            <a:ext cx="2011680" cy="368300"/>
          </a:xfrm>
          <a:prstGeom prst="rect">
            <a:avLst/>
          </a:prstGeom>
          <a:noFill/>
        </p:spPr>
        <p:txBody>
          <a:bodyPr wrap="none" rtlCol="0">
            <a:spAutoFit/>
          </a:bodyPr>
          <a:lstStyle/>
          <a:p>
            <a:r>
              <a:rPr lang="zh-CN" altLang="en-US" sz="1800" dirty="0">
                <a:solidFill>
                  <a:schemeClr val="tx1">
                    <a:lumMod val="65000"/>
                    <a:lumOff val="35000"/>
                  </a:schemeClr>
                </a:solidFill>
                <a:ea typeface="微软雅黑" panose="020B0503020204020204" pitchFamily="34" charset="-122"/>
              </a:rPr>
              <a:t>引入并查集的应用</a:t>
            </a:r>
            <a:endParaRPr lang="zh-CN" altLang="en-US" sz="1800" dirty="0">
              <a:solidFill>
                <a:schemeClr val="tx1">
                  <a:lumMod val="65000"/>
                  <a:lumOff val="35000"/>
                </a:schemeClr>
              </a:solidFill>
              <a:ea typeface="微软雅黑" panose="020B0503020204020204" pitchFamily="34" charset="-122"/>
            </a:endParaRPr>
          </a:p>
        </p:txBody>
      </p:sp>
      <p:sp>
        <p:nvSpPr>
          <p:cNvPr id="138" name="TextBox 24"/>
          <p:cNvSpPr txBox="1"/>
          <p:nvPr/>
        </p:nvSpPr>
        <p:spPr>
          <a:xfrm>
            <a:off x="1676670" y="2252162"/>
            <a:ext cx="3957955" cy="368300"/>
          </a:xfrm>
          <a:prstGeom prst="rect">
            <a:avLst/>
          </a:prstGeom>
          <a:noFill/>
        </p:spPr>
        <p:txBody>
          <a:bodyPr wrap="none" rtlCol="0">
            <a:spAutoFit/>
          </a:bodyPr>
          <a:lstStyle/>
          <a:p>
            <a:r>
              <a:rPr lang="zh-CN" altLang="en-US" sz="1800" dirty="0">
                <a:solidFill>
                  <a:schemeClr val="tx1">
                    <a:lumMod val="65000"/>
                    <a:lumOff val="35000"/>
                  </a:schemeClr>
                </a:solidFill>
                <a:ea typeface="微软雅黑" panose="020B0503020204020204" pitchFamily="34" charset="-122"/>
              </a:rPr>
              <a:t>使用并查计算连通分量的值而不是</a:t>
            </a:r>
            <a:r>
              <a:rPr lang="en-US" altLang="zh-CN" sz="1800" dirty="0">
                <a:solidFill>
                  <a:schemeClr val="tx1">
                    <a:lumMod val="65000"/>
                    <a:lumOff val="35000"/>
                  </a:schemeClr>
                </a:solidFill>
                <a:ea typeface="微软雅黑" panose="020B0503020204020204" pitchFamily="34" charset="-122"/>
              </a:rPr>
              <a:t>DFS</a:t>
            </a:r>
            <a:endParaRPr lang="en-US" altLang="zh-CN" sz="1800" dirty="0">
              <a:solidFill>
                <a:schemeClr val="tx1">
                  <a:lumMod val="65000"/>
                  <a:lumOff val="35000"/>
                </a:schemeClr>
              </a:solidFill>
              <a:ea typeface="微软雅黑" panose="020B0503020204020204" pitchFamily="34" charset="-122"/>
            </a:endParaRPr>
          </a:p>
        </p:txBody>
      </p:sp>
      <p:sp>
        <p:nvSpPr>
          <p:cNvPr id="63" name="Rectangle 19"/>
          <p:cNvSpPr/>
          <p:nvPr/>
        </p:nvSpPr>
        <p:spPr>
          <a:xfrm>
            <a:off x="1072824" y="361768"/>
            <a:ext cx="2910205" cy="398780"/>
          </a:xfrm>
          <a:prstGeom prst="rect">
            <a:avLst/>
          </a:prstGeom>
        </p:spPr>
        <p:txBody>
          <a:bodyPr wrap="none">
            <a:spAutoFit/>
          </a:bodyPr>
          <a:lstStyle/>
          <a:p>
            <a:pPr algn="l"/>
            <a:r>
              <a:rPr lang="en-US" altLang="zh-CN" sz="2000" b="1" dirty="0">
                <a:solidFill>
                  <a:schemeClr val="tx1">
                    <a:lumMod val="65000"/>
                    <a:lumOff val="35000"/>
                  </a:schemeClr>
                </a:solidFill>
                <a:ea typeface="微软雅黑" panose="020B0503020204020204" pitchFamily="34" charset="-122"/>
                <a:sym typeface="+mn-ea"/>
              </a:rPr>
              <a:t>03 </a:t>
            </a:r>
            <a:r>
              <a:rPr lang="zh-CN" altLang="en-US" sz="2000" b="1" dirty="0">
                <a:solidFill>
                  <a:schemeClr val="tx1">
                    <a:lumMod val="65000"/>
                    <a:lumOff val="35000"/>
                  </a:schemeClr>
                </a:solidFill>
                <a:ea typeface="微软雅黑" panose="020B0503020204020204" pitchFamily="34" charset="-122"/>
                <a:sym typeface="+mn-ea"/>
              </a:rPr>
              <a:t>基准</a:t>
            </a:r>
            <a:r>
              <a:rPr lang="en-US" altLang="zh-CN" sz="2000" b="1" dirty="0">
                <a:solidFill>
                  <a:schemeClr val="tx1">
                    <a:lumMod val="65000"/>
                    <a:lumOff val="35000"/>
                  </a:schemeClr>
                </a:solidFill>
                <a:ea typeface="微软雅黑" panose="020B0503020204020204" pitchFamily="34" charset="-122"/>
                <a:sym typeface="+mn-ea"/>
              </a:rPr>
              <a:t>+</a:t>
            </a:r>
            <a:r>
              <a:rPr lang="zh-CN" altLang="en-US" sz="2000" b="1" dirty="0">
                <a:solidFill>
                  <a:schemeClr val="tx1">
                    <a:lumMod val="65000"/>
                    <a:lumOff val="35000"/>
                  </a:schemeClr>
                </a:solidFill>
                <a:ea typeface="微软雅黑" panose="020B0503020204020204" pitchFamily="34" charset="-122"/>
                <a:sym typeface="+mn-ea"/>
              </a:rPr>
              <a:t>并查集解题思路</a:t>
            </a:r>
            <a:endParaRPr lang="zh-CN" altLang="en-US" sz="2000" b="1" dirty="0">
              <a:solidFill>
                <a:schemeClr val="tx1">
                  <a:lumMod val="65000"/>
                  <a:lumOff val="35000"/>
                </a:schemeClr>
              </a:solidFill>
              <a:ea typeface="微软雅黑" panose="020B0503020204020204" pitchFamily="34" charset="-122"/>
            </a:endParaRPr>
          </a:p>
        </p:txBody>
      </p:sp>
      <p:sp>
        <p:nvSpPr>
          <p:cNvPr id="64"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5"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12" grpId="0" animBg="1"/>
      <p:bldP spid="132" grpId="0"/>
      <p:bldP spid="134" grpId="0"/>
      <p:bldP spid="138" grpId="0"/>
      <p:bldP spid="63" grpId="0"/>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9"/>
          <p:cNvSpPr/>
          <p:nvPr/>
        </p:nvSpPr>
        <p:spPr>
          <a:xfrm>
            <a:off x="1072824" y="361768"/>
            <a:ext cx="2402205"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03 </a:t>
            </a:r>
            <a:r>
              <a:rPr lang="zh-CN" altLang="en-US" sz="2000" b="1" dirty="0">
                <a:solidFill>
                  <a:schemeClr val="tx1">
                    <a:lumMod val="65000"/>
                    <a:lumOff val="35000"/>
                  </a:schemeClr>
                </a:solidFill>
                <a:ea typeface="微软雅黑" panose="020B0503020204020204" pitchFamily="34" charset="-122"/>
              </a:rPr>
              <a:t>基准</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并查</a:t>
            </a:r>
            <a:r>
              <a:rPr lang="zh-CN" altLang="en-US" sz="2000" b="1" dirty="0">
                <a:solidFill>
                  <a:schemeClr val="tx1">
                    <a:lumMod val="65000"/>
                    <a:lumOff val="35000"/>
                  </a:schemeClr>
                </a:solidFill>
                <a:ea typeface="微软雅黑" panose="020B0503020204020204" pitchFamily="34" charset="-122"/>
              </a:rPr>
              <a:t>伪代码</a:t>
            </a:r>
            <a:endParaRPr lang="zh-CN" altLang="en-US" sz="2000" b="1" dirty="0">
              <a:solidFill>
                <a:schemeClr val="tx1">
                  <a:lumMod val="65000"/>
                  <a:lumOff val="35000"/>
                </a:schemeClr>
              </a:solidFill>
              <a:ea typeface="微软雅黑" panose="020B0503020204020204" pitchFamily="34" charset="-122"/>
            </a:endParaRPr>
          </a:p>
        </p:txBody>
      </p:sp>
      <p:sp>
        <p:nvSpPr>
          <p:cNvPr id="18"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9"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pic>
        <p:nvPicPr>
          <p:cNvPr id="7" name="图片 7" descr="1654167526220"/>
          <p:cNvPicPr>
            <a:picLocks noChangeAspect="1"/>
          </p:cNvPicPr>
          <p:nvPr/>
        </p:nvPicPr>
        <p:blipFill>
          <a:blip r:embed="rId2"/>
          <a:srcRect r="223" b="57065"/>
          <a:stretch>
            <a:fillRect/>
          </a:stretch>
        </p:blipFill>
        <p:spPr>
          <a:xfrm>
            <a:off x="554990" y="1311910"/>
            <a:ext cx="5760000" cy="3383573"/>
          </a:xfrm>
          <a:prstGeom prst="rect">
            <a:avLst/>
          </a:prstGeom>
        </p:spPr>
      </p:pic>
      <p:pic>
        <p:nvPicPr>
          <p:cNvPr id="2" name="图片 7" descr="1654167526220"/>
          <p:cNvPicPr>
            <a:picLocks noChangeAspect="1"/>
          </p:cNvPicPr>
          <p:nvPr/>
        </p:nvPicPr>
        <p:blipFill>
          <a:blip r:embed="rId2"/>
          <a:srcRect t="42796"/>
          <a:stretch>
            <a:fillRect/>
          </a:stretch>
        </p:blipFill>
        <p:spPr>
          <a:xfrm>
            <a:off x="6429375" y="1311910"/>
            <a:ext cx="5760000" cy="44977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7" grpId="0"/>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24"/>
          <p:cNvSpPr txBox="1"/>
          <p:nvPr/>
        </p:nvSpPr>
        <p:spPr>
          <a:xfrm>
            <a:off x="524510" y="1456055"/>
            <a:ext cx="4098290" cy="368300"/>
          </a:xfrm>
          <a:prstGeom prst="rect">
            <a:avLst/>
          </a:prstGeom>
          <a:noFill/>
        </p:spPr>
        <p:txBody>
          <a:bodyPr wrap="square" rtlCol="0">
            <a:spAutoFit/>
          </a:bodyPr>
          <a:lstStyle/>
          <a:p>
            <a:pPr algn="l"/>
            <a:r>
              <a:rPr lang="zh-CN" altLang="en-US" sz="1800" dirty="0">
                <a:solidFill>
                  <a:schemeClr val="tx1">
                    <a:lumMod val="65000"/>
                    <a:lumOff val="35000"/>
                  </a:schemeClr>
                </a:solidFill>
                <a:ea typeface="微软雅黑" panose="020B0503020204020204" pitchFamily="34" charset="-122"/>
              </a:rPr>
              <a:t>同样使用下图对算法正确性进行</a:t>
            </a:r>
            <a:r>
              <a:rPr lang="zh-CN" altLang="en-US" sz="1800" dirty="0">
                <a:solidFill>
                  <a:schemeClr val="tx1">
                    <a:lumMod val="65000"/>
                    <a:lumOff val="35000"/>
                  </a:schemeClr>
                </a:solidFill>
                <a:ea typeface="微软雅黑" panose="020B0503020204020204" pitchFamily="34" charset="-122"/>
              </a:rPr>
              <a:t>验证</a:t>
            </a:r>
            <a:endParaRPr lang="en-US" altLang="zh-CN" sz="1800" dirty="0">
              <a:solidFill>
                <a:schemeClr val="tx1">
                  <a:lumMod val="65000"/>
                  <a:lumOff val="35000"/>
                </a:schemeClr>
              </a:solidFill>
              <a:ea typeface="微软雅黑" panose="020B0503020204020204" pitchFamily="34" charset="-122"/>
            </a:endParaRPr>
          </a:p>
        </p:txBody>
      </p:sp>
      <p:sp>
        <p:nvSpPr>
          <p:cNvPr id="41" name="Rectangle 19"/>
          <p:cNvSpPr/>
          <p:nvPr/>
        </p:nvSpPr>
        <p:spPr>
          <a:xfrm>
            <a:off x="1072824" y="361768"/>
            <a:ext cx="4434205" cy="398780"/>
          </a:xfrm>
          <a:prstGeom prst="rect">
            <a:avLst/>
          </a:prstGeom>
        </p:spPr>
        <p:txBody>
          <a:bodyPr wrap="none">
            <a:spAutoFit/>
          </a:bodyPr>
          <a:lstStyle/>
          <a:p>
            <a:pPr algn="l"/>
            <a:r>
              <a:rPr lang="en-US" altLang="zh-CN" sz="2000" b="1" dirty="0">
                <a:solidFill>
                  <a:schemeClr val="tx1">
                    <a:lumMod val="65000"/>
                    <a:lumOff val="35000"/>
                  </a:schemeClr>
                </a:solidFill>
                <a:ea typeface="微软雅黑" panose="020B0503020204020204" pitchFamily="34" charset="-122"/>
                <a:sym typeface="+mn-ea"/>
              </a:rPr>
              <a:t>03 </a:t>
            </a:r>
            <a:r>
              <a:rPr lang="zh-CN" altLang="en-US" sz="2000" b="1" dirty="0">
                <a:solidFill>
                  <a:schemeClr val="tx1">
                    <a:lumMod val="65000"/>
                    <a:lumOff val="35000"/>
                  </a:schemeClr>
                </a:solidFill>
                <a:ea typeface="微软雅黑" panose="020B0503020204020204" pitchFamily="34" charset="-122"/>
                <a:sym typeface="+mn-ea"/>
              </a:rPr>
              <a:t>基准</a:t>
            </a:r>
            <a:r>
              <a:rPr lang="en-US" altLang="zh-CN" sz="2000" b="1" dirty="0">
                <a:solidFill>
                  <a:schemeClr val="tx1">
                    <a:lumMod val="65000"/>
                    <a:lumOff val="35000"/>
                  </a:schemeClr>
                </a:solidFill>
                <a:ea typeface="微软雅黑" panose="020B0503020204020204" pitchFamily="34" charset="-122"/>
                <a:sym typeface="+mn-ea"/>
              </a:rPr>
              <a:t>+</a:t>
            </a:r>
            <a:r>
              <a:rPr lang="zh-CN" altLang="en-US" sz="2000" b="1" dirty="0">
                <a:solidFill>
                  <a:schemeClr val="tx1">
                    <a:lumMod val="65000"/>
                    <a:lumOff val="35000"/>
                  </a:schemeClr>
                </a:solidFill>
                <a:ea typeface="微软雅黑" panose="020B0503020204020204" pitchFamily="34" charset="-122"/>
                <a:sym typeface="+mn-ea"/>
              </a:rPr>
              <a:t>并查集正确性验证及性能分析</a:t>
            </a:r>
            <a:endParaRPr lang="zh-CN" altLang="en-US" sz="2000" b="1" dirty="0">
              <a:solidFill>
                <a:schemeClr val="tx1">
                  <a:lumMod val="65000"/>
                  <a:lumOff val="35000"/>
                </a:schemeClr>
              </a:solidFill>
              <a:ea typeface="微软雅黑" panose="020B0503020204020204" pitchFamily="34" charset="-122"/>
            </a:endParaRPr>
          </a:p>
        </p:txBody>
      </p:sp>
      <p:sp>
        <p:nvSpPr>
          <p:cNvPr id="42"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3"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2" name="Rectangle 19"/>
          <p:cNvSpPr/>
          <p:nvPr/>
        </p:nvSpPr>
        <p:spPr>
          <a:xfrm>
            <a:off x="409249" y="1023438"/>
            <a:ext cx="1452880" cy="398780"/>
          </a:xfrm>
          <a:prstGeom prst="rect">
            <a:avLst/>
          </a:prstGeom>
        </p:spPr>
        <p:txBody>
          <a:bodyPr wrap="none">
            <a:spAutoFit/>
          </a:bodyPr>
          <a:lstStyle/>
          <a:p>
            <a:r>
              <a:rPr lang="zh-CN" altLang="en-US" sz="2000" b="1" dirty="0">
                <a:solidFill>
                  <a:schemeClr val="tx1">
                    <a:lumMod val="65000"/>
                    <a:lumOff val="35000"/>
                  </a:schemeClr>
                </a:solidFill>
                <a:ea typeface="微软雅黑" panose="020B0503020204020204" pitchFamily="34" charset="-122"/>
              </a:rPr>
              <a:t>正确性</a:t>
            </a:r>
            <a:r>
              <a:rPr lang="zh-CN" altLang="en-US" sz="2000" b="1" dirty="0">
                <a:solidFill>
                  <a:schemeClr val="tx1">
                    <a:lumMod val="65000"/>
                    <a:lumOff val="35000"/>
                  </a:schemeClr>
                </a:solidFill>
                <a:ea typeface="微软雅黑" panose="020B0503020204020204" pitchFamily="34" charset="-122"/>
              </a:rPr>
              <a:t>验证</a:t>
            </a:r>
            <a:endParaRPr lang="zh-CN" altLang="en-US" sz="2000" b="1" dirty="0">
              <a:solidFill>
                <a:schemeClr val="tx1">
                  <a:lumMod val="65000"/>
                  <a:lumOff val="35000"/>
                </a:schemeClr>
              </a:solidFill>
              <a:ea typeface="微软雅黑" panose="020B0503020204020204" pitchFamily="34" charset="-122"/>
            </a:endParaRPr>
          </a:p>
        </p:txBody>
      </p:sp>
      <p:sp>
        <p:nvSpPr>
          <p:cNvPr id="3" name="Rectangle 19"/>
          <p:cNvSpPr/>
          <p:nvPr/>
        </p:nvSpPr>
        <p:spPr>
          <a:xfrm>
            <a:off x="5421304" y="1057093"/>
            <a:ext cx="1706880" cy="398780"/>
          </a:xfrm>
          <a:prstGeom prst="rect">
            <a:avLst/>
          </a:prstGeom>
        </p:spPr>
        <p:txBody>
          <a:bodyPr wrap="none">
            <a:spAutoFit/>
          </a:bodyPr>
          <a:p>
            <a:r>
              <a:rPr lang="zh-CN" altLang="en-US" sz="2000" b="1" dirty="0">
                <a:solidFill>
                  <a:schemeClr val="tx1">
                    <a:lumMod val="65000"/>
                    <a:lumOff val="35000"/>
                  </a:schemeClr>
                </a:solidFill>
                <a:ea typeface="微软雅黑" panose="020B0503020204020204" pitchFamily="34" charset="-122"/>
              </a:rPr>
              <a:t>运行时间</a:t>
            </a:r>
            <a:r>
              <a:rPr lang="zh-CN" altLang="en-US" sz="2000" b="1" dirty="0">
                <a:solidFill>
                  <a:schemeClr val="tx1">
                    <a:lumMod val="65000"/>
                    <a:lumOff val="35000"/>
                  </a:schemeClr>
                </a:solidFill>
                <a:ea typeface="微软雅黑" panose="020B0503020204020204" pitchFamily="34" charset="-122"/>
              </a:rPr>
              <a:t>统计</a:t>
            </a:r>
            <a:endParaRPr lang="zh-CN" altLang="en-US" sz="2000" b="1" dirty="0">
              <a:solidFill>
                <a:schemeClr val="tx1">
                  <a:lumMod val="65000"/>
                  <a:lumOff val="35000"/>
                </a:schemeClr>
              </a:solidFill>
              <a:ea typeface="微软雅黑" panose="020B0503020204020204" pitchFamily="34" charset="-122"/>
            </a:endParaRPr>
          </a:p>
        </p:txBody>
      </p:sp>
      <p:cxnSp>
        <p:nvCxnSpPr>
          <p:cNvPr id="4" name="直接连接符 3"/>
          <p:cNvCxnSpPr/>
          <p:nvPr/>
        </p:nvCxnSpPr>
        <p:spPr>
          <a:xfrm flipH="1">
            <a:off x="4773295" y="775970"/>
            <a:ext cx="12065" cy="5720080"/>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24"/>
          <p:cNvSpPr txBox="1"/>
          <p:nvPr/>
        </p:nvSpPr>
        <p:spPr>
          <a:xfrm>
            <a:off x="5125085" y="1667510"/>
            <a:ext cx="7733665"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sym typeface="+mn-ea"/>
              </a:rPr>
              <a:t>使用基准</a:t>
            </a:r>
            <a:r>
              <a:rPr lang="en-US" altLang="zh-CN" sz="1800" dirty="0">
                <a:solidFill>
                  <a:schemeClr val="tx1">
                    <a:lumMod val="65000"/>
                    <a:lumOff val="35000"/>
                  </a:schemeClr>
                </a:solidFill>
                <a:ea typeface="微软雅黑" panose="020B0503020204020204" pitchFamily="34" charset="-122"/>
                <a:sym typeface="+mn-ea"/>
              </a:rPr>
              <a:t>+</a:t>
            </a:r>
            <a:r>
              <a:rPr lang="zh-CN" altLang="en-US" sz="1800" dirty="0">
                <a:solidFill>
                  <a:schemeClr val="tx1">
                    <a:lumMod val="65000"/>
                    <a:lumOff val="35000"/>
                  </a:schemeClr>
                </a:solidFill>
                <a:ea typeface="微软雅黑" panose="020B0503020204020204" pitchFamily="34" charset="-122"/>
                <a:sym typeface="+mn-ea"/>
              </a:rPr>
              <a:t>并查集法求解给定图</a:t>
            </a:r>
            <a:r>
              <a:rPr lang="en-US" altLang="zh-CN" sz="1800" dirty="0">
                <a:solidFill>
                  <a:schemeClr val="tx1">
                    <a:lumMod val="65000"/>
                    <a:lumOff val="35000"/>
                  </a:schemeClr>
                </a:solidFill>
                <a:ea typeface="微软雅黑" panose="020B0503020204020204" pitchFamily="34" charset="-122"/>
                <a:sym typeface="+mn-ea"/>
              </a:rPr>
              <a:t>mediumDG</a:t>
            </a:r>
            <a:r>
              <a:rPr lang="zh-CN" altLang="en-US" sz="1800" dirty="0">
                <a:solidFill>
                  <a:schemeClr val="tx1">
                    <a:lumMod val="65000"/>
                    <a:lumOff val="35000"/>
                  </a:schemeClr>
                </a:solidFill>
                <a:ea typeface="微软雅黑" panose="020B0503020204020204" pitchFamily="34" charset="-122"/>
                <a:sym typeface="+mn-ea"/>
              </a:rPr>
              <a:t>和</a:t>
            </a:r>
            <a:r>
              <a:rPr lang="en-US" altLang="zh-CN" sz="1800" dirty="0">
                <a:solidFill>
                  <a:schemeClr val="tx1">
                    <a:lumMod val="65000"/>
                    <a:lumOff val="35000"/>
                  </a:schemeClr>
                </a:solidFill>
                <a:ea typeface="微软雅黑" panose="020B0503020204020204" pitchFamily="34" charset="-122"/>
                <a:sym typeface="+mn-ea"/>
              </a:rPr>
              <a:t>largeG</a:t>
            </a:r>
            <a:r>
              <a:rPr lang="zh-CN" altLang="en-US" sz="1800" dirty="0">
                <a:solidFill>
                  <a:schemeClr val="tx1">
                    <a:lumMod val="65000"/>
                    <a:lumOff val="35000"/>
                  </a:schemeClr>
                </a:solidFill>
                <a:ea typeface="微软雅黑" panose="020B0503020204020204" pitchFamily="34" charset="-122"/>
                <a:sym typeface="+mn-ea"/>
              </a:rPr>
              <a:t>的桥数量，统计运行时间</a:t>
            </a:r>
            <a:endParaRPr lang="zh-CN" altLang="en-US" sz="1800" dirty="0">
              <a:solidFill>
                <a:schemeClr val="tx1">
                  <a:lumMod val="65000"/>
                  <a:lumOff val="35000"/>
                </a:schemeClr>
              </a:solidFill>
              <a:ea typeface="微软雅黑" panose="020B0503020204020204" pitchFamily="34" charset="-122"/>
            </a:endParaRPr>
          </a:p>
        </p:txBody>
      </p:sp>
      <p:pic>
        <p:nvPicPr>
          <p:cNvPr id="7" name="图片 3" descr="https://upload.wikimedia.org/wikipedia/commons/thumb/d/df/Graph_cut_edges.svg/200px-Graph_cut_edges.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08940" y="1837690"/>
            <a:ext cx="1905000" cy="1905000"/>
          </a:xfrm>
          <a:prstGeom prst="rect">
            <a:avLst/>
          </a:prstGeom>
          <a:noFill/>
          <a:ln>
            <a:noFill/>
          </a:ln>
        </p:spPr>
      </p:pic>
      <p:sp>
        <p:nvSpPr>
          <p:cNvPr id="8" name="TextBox 24"/>
          <p:cNvSpPr txBox="1"/>
          <p:nvPr/>
        </p:nvSpPr>
        <p:spPr>
          <a:xfrm>
            <a:off x="490855" y="3976370"/>
            <a:ext cx="4098290"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得到运行结果</a:t>
            </a:r>
            <a:r>
              <a:rPr lang="zh-CN" altLang="en-US" sz="1800" dirty="0">
                <a:solidFill>
                  <a:schemeClr val="tx1">
                    <a:lumMod val="65000"/>
                    <a:lumOff val="35000"/>
                  </a:schemeClr>
                </a:solidFill>
                <a:ea typeface="微软雅黑" panose="020B0503020204020204" pitchFamily="34" charset="-122"/>
              </a:rPr>
              <a:t>如下</a:t>
            </a:r>
            <a:endParaRPr lang="zh-CN" altLang="en-US" sz="1800" dirty="0">
              <a:solidFill>
                <a:schemeClr val="tx1">
                  <a:lumMod val="65000"/>
                  <a:lumOff val="35000"/>
                </a:schemeClr>
              </a:solidFill>
              <a:ea typeface="微软雅黑" panose="020B0503020204020204" pitchFamily="34" charset="-122"/>
            </a:endParaRPr>
          </a:p>
        </p:txBody>
      </p:sp>
      <p:pic>
        <p:nvPicPr>
          <p:cNvPr id="9" name="图片 8" descr="1654167645071"/>
          <p:cNvPicPr>
            <a:picLocks noChangeAspect="1"/>
          </p:cNvPicPr>
          <p:nvPr/>
        </p:nvPicPr>
        <p:blipFill>
          <a:blip r:embed="rId3"/>
          <a:srcRect r="53355"/>
          <a:stretch>
            <a:fillRect/>
          </a:stretch>
        </p:blipFill>
        <p:spPr>
          <a:xfrm>
            <a:off x="558165" y="4479925"/>
            <a:ext cx="4030980" cy="683895"/>
          </a:xfrm>
          <a:prstGeom prst="rect">
            <a:avLst/>
          </a:prstGeom>
        </p:spPr>
      </p:pic>
      <p:sp>
        <p:nvSpPr>
          <p:cNvPr id="10" name="TextBox 24"/>
          <p:cNvSpPr txBox="1"/>
          <p:nvPr/>
        </p:nvSpPr>
        <p:spPr>
          <a:xfrm>
            <a:off x="558165" y="5632450"/>
            <a:ext cx="4098290"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算法正确性得以</a:t>
            </a:r>
            <a:r>
              <a:rPr lang="zh-CN" altLang="en-US" sz="1800" dirty="0">
                <a:solidFill>
                  <a:schemeClr val="tx1">
                    <a:lumMod val="65000"/>
                    <a:lumOff val="35000"/>
                  </a:schemeClr>
                </a:solidFill>
                <a:ea typeface="微软雅黑" panose="020B0503020204020204" pitchFamily="34" charset="-122"/>
              </a:rPr>
              <a:t>验证</a:t>
            </a:r>
            <a:endParaRPr lang="zh-CN" altLang="en-US" sz="1800" dirty="0">
              <a:solidFill>
                <a:schemeClr val="tx1">
                  <a:lumMod val="65000"/>
                  <a:lumOff val="35000"/>
                </a:schemeClr>
              </a:solidFill>
              <a:ea typeface="微软雅黑" panose="020B0503020204020204" pitchFamily="34" charset="-122"/>
            </a:endParaRPr>
          </a:p>
        </p:txBody>
      </p:sp>
      <p:pic>
        <p:nvPicPr>
          <p:cNvPr id="11" name="图片 10" descr="1654167945500"/>
          <p:cNvPicPr>
            <a:picLocks noChangeAspect="1"/>
          </p:cNvPicPr>
          <p:nvPr/>
        </p:nvPicPr>
        <p:blipFill>
          <a:blip r:embed="rId4"/>
          <a:stretch>
            <a:fillRect/>
          </a:stretch>
        </p:blipFill>
        <p:spPr>
          <a:xfrm>
            <a:off x="4969510" y="2247900"/>
            <a:ext cx="7756525" cy="1541145"/>
          </a:xfrm>
          <a:prstGeom prst="rect">
            <a:avLst/>
          </a:prstGeom>
        </p:spPr>
      </p:pic>
      <p:sp>
        <p:nvSpPr>
          <p:cNvPr id="12" name="TextBox 24"/>
          <p:cNvSpPr txBox="1"/>
          <p:nvPr/>
        </p:nvSpPr>
        <p:spPr>
          <a:xfrm>
            <a:off x="5125085" y="4001135"/>
            <a:ext cx="7733665" cy="64516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根据上述时间可以看到，对并查集的简单引入似乎并不能够改善算法效率，下面对该结论进行</a:t>
            </a:r>
            <a:r>
              <a:rPr lang="zh-CN" altLang="en-US" sz="1800" dirty="0">
                <a:solidFill>
                  <a:schemeClr val="tx1">
                    <a:lumMod val="65000"/>
                    <a:lumOff val="35000"/>
                  </a:schemeClr>
                </a:solidFill>
                <a:ea typeface="微软雅黑" panose="020B0503020204020204" pitchFamily="34" charset="-122"/>
              </a:rPr>
              <a:t>验证。</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0" grpId="0"/>
      <p:bldP spid="41" grpId="0"/>
      <p:bldP spid="42" grpId="0" animBg="1"/>
      <p:bldP spid="43" grpId="0" animBg="1"/>
      <p:bldP spid="2"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9"/>
          <p:cNvSpPr/>
          <p:nvPr/>
        </p:nvSpPr>
        <p:spPr>
          <a:xfrm>
            <a:off x="1072824" y="361768"/>
            <a:ext cx="4180205"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03 </a:t>
            </a:r>
            <a:r>
              <a:rPr lang="zh-CN" altLang="en-US" sz="2000" b="1" dirty="0">
                <a:solidFill>
                  <a:schemeClr val="tx1">
                    <a:lumMod val="65000"/>
                    <a:lumOff val="35000"/>
                  </a:schemeClr>
                </a:solidFill>
                <a:ea typeface="微软雅黑" panose="020B0503020204020204" pitchFamily="34" charset="-122"/>
              </a:rPr>
              <a:t>基准</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并查集性能进一步分析</a:t>
            </a:r>
            <a:r>
              <a:rPr lang="zh-CN" altLang="en-US" sz="2000" b="1" dirty="0">
                <a:solidFill>
                  <a:schemeClr val="tx1">
                    <a:lumMod val="65000"/>
                    <a:lumOff val="35000"/>
                  </a:schemeClr>
                </a:solidFill>
                <a:ea typeface="微软雅黑" panose="020B0503020204020204" pitchFamily="34" charset="-122"/>
              </a:rPr>
              <a:t>验证</a:t>
            </a:r>
            <a:endParaRPr lang="zh-CN" altLang="en-US" sz="2000" b="1" dirty="0">
              <a:solidFill>
                <a:schemeClr val="tx1">
                  <a:lumMod val="65000"/>
                  <a:lumOff val="35000"/>
                </a:schemeClr>
              </a:solidFill>
              <a:ea typeface="微软雅黑" panose="020B0503020204020204" pitchFamily="34" charset="-122"/>
            </a:endParaRPr>
          </a:p>
        </p:txBody>
      </p:sp>
      <p:sp>
        <p:nvSpPr>
          <p:cNvPr id="35"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6"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3" name="TextBox 24"/>
          <p:cNvSpPr txBox="1"/>
          <p:nvPr/>
        </p:nvSpPr>
        <p:spPr>
          <a:xfrm>
            <a:off x="452755" y="1023620"/>
            <a:ext cx="11765280" cy="64516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根据前面的实验我们初步得出简单引入并查集并不能够提高算法效率的结论。现在我们随机生成顶点数为</a:t>
            </a:r>
            <a:r>
              <a:rPr lang="en-US" altLang="zh-CN" sz="1800" dirty="0">
                <a:solidFill>
                  <a:schemeClr val="tx1">
                    <a:lumMod val="65000"/>
                    <a:lumOff val="35000"/>
                  </a:schemeClr>
                </a:solidFill>
                <a:ea typeface="微软雅黑" panose="020B0503020204020204" pitchFamily="34" charset="-122"/>
              </a:rPr>
              <a:t>50</a:t>
            </a:r>
            <a:r>
              <a:rPr lang="zh-CN" altLang="en-US" sz="1800" dirty="0">
                <a:solidFill>
                  <a:schemeClr val="tx1">
                    <a:lumMod val="65000"/>
                    <a:lumOff val="35000"/>
                  </a:schemeClr>
                </a:solidFill>
                <a:ea typeface="微软雅黑" panose="020B0503020204020204" pitchFamily="34" charset="-122"/>
              </a:rPr>
              <a:t>，边数分别为</a:t>
            </a:r>
            <a:r>
              <a:rPr lang="en-US" altLang="zh-CN" sz="1800" dirty="0">
                <a:solidFill>
                  <a:schemeClr val="tx1">
                    <a:lumMod val="65000"/>
                    <a:lumOff val="35000"/>
                  </a:schemeClr>
                </a:solidFill>
                <a:ea typeface="微软雅黑" panose="020B0503020204020204" pitchFamily="34" charset="-122"/>
              </a:rPr>
              <a:t>100</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200</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300</a:t>
            </a:r>
            <a:r>
              <a:rPr lang="zh-CN" altLang="en-US" sz="1800" dirty="0">
                <a:solidFill>
                  <a:schemeClr val="tx1">
                    <a:lumMod val="65000"/>
                    <a:lumOff val="35000"/>
                  </a:schemeClr>
                </a:solidFill>
                <a:ea typeface="微软雅黑" panose="020B0503020204020204" pitchFamily="34" charset="-122"/>
              </a:rPr>
              <a:t>的图数据，使用引入并查集前后两种算法进行桥数量的计算，统计运行时间得到以下</a:t>
            </a:r>
            <a:r>
              <a:rPr lang="zh-CN" altLang="en-US" sz="1800" dirty="0">
                <a:solidFill>
                  <a:schemeClr val="tx1">
                    <a:lumMod val="65000"/>
                    <a:lumOff val="35000"/>
                  </a:schemeClr>
                </a:solidFill>
                <a:ea typeface="微软雅黑" panose="020B0503020204020204" pitchFamily="34" charset="-122"/>
              </a:rPr>
              <a:t>表格：</a:t>
            </a:r>
            <a:endParaRPr lang="zh-CN" altLang="en-US" sz="1800" dirty="0">
              <a:solidFill>
                <a:schemeClr val="tx1">
                  <a:lumMod val="65000"/>
                  <a:lumOff val="35000"/>
                </a:schemeClr>
              </a:solidFill>
              <a:ea typeface="微软雅黑" panose="020B0503020204020204" pitchFamily="34" charset="-122"/>
            </a:endParaRPr>
          </a:p>
        </p:txBody>
      </p:sp>
      <p:pic>
        <p:nvPicPr>
          <p:cNvPr id="13" name="图片 13" descr="1654183025102"/>
          <p:cNvPicPr>
            <a:picLocks noChangeAspect="1"/>
          </p:cNvPicPr>
          <p:nvPr/>
        </p:nvPicPr>
        <p:blipFill>
          <a:blip r:embed="rId2"/>
          <a:stretch>
            <a:fillRect/>
          </a:stretch>
        </p:blipFill>
        <p:spPr>
          <a:xfrm>
            <a:off x="956945" y="1743710"/>
            <a:ext cx="10800000" cy="3480583"/>
          </a:xfrm>
          <a:prstGeom prst="rect">
            <a:avLst/>
          </a:prstGeom>
        </p:spPr>
      </p:pic>
      <p:sp>
        <p:nvSpPr>
          <p:cNvPr id="4" name="TextBox 24"/>
          <p:cNvSpPr txBox="1"/>
          <p:nvPr/>
        </p:nvSpPr>
        <p:spPr>
          <a:xfrm>
            <a:off x="408940" y="5415915"/>
            <a:ext cx="11765280" cy="64516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通过上表可以看到，在对同样规模的图进行问题求解时，两种方法的运行时间相差并不大。因此，我们需要引入使用并查集的、更高效的算法实现对大数据的</a:t>
            </a:r>
            <a:r>
              <a:rPr lang="zh-CN" altLang="en-US" sz="1800" dirty="0">
                <a:solidFill>
                  <a:schemeClr val="tx1">
                    <a:lumMod val="65000"/>
                    <a:lumOff val="35000"/>
                  </a:schemeClr>
                </a:solidFill>
                <a:ea typeface="微软雅黑" panose="020B0503020204020204" pitchFamily="34" charset="-122"/>
              </a:rPr>
              <a:t>求解。</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34" grpId="0"/>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49224" y="2955009"/>
            <a:ext cx="3184408" cy="675640"/>
          </a:xfrm>
          <a:prstGeom prst="rect">
            <a:avLst/>
          </a:prstGeom>
        </p:spPr>
        <p:txBody>
          <a:bodyPr wrap="square">
            <a:spAutoFit/>
          </a:bodyPr>
          <a:lstStyle/>
          <a:p>
            <a:r>
              <a:rPr lang="en-US" altLang="zh-CN"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LCA</a:t>
            </a:r>
            <a:endParaRPr lang="en-US" altLang="zh-CN"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Freeform 15"/>
          <p:cNvSpPr/>
          <p:nvPr/>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框 10"/>
          <p:cNvSpPr txBox="1"/>
          <p:nvPr/>
        </p:nvSpPr>
        <p:spPr>
          <a:xfrm>
            <a:off x="3119050" y="2915230"/>
            <a:ext cx="1795850" cy="1569660"/>
          </a:xfrm>
          <a:prstGeom prst="rect">
            <a:avLst/>
          </a:prstGeom>
          <a:noFill/>
        </p:spPr>
        <p:txBody>
          <a:bodyPr wrap="square" rtlCol="0">
            <a:spAutoFit/>
          </a:bodyPr>
          <a:lstStyle/>
          <a:p>
            <a:pPr algn="ctr"/>
            <a:r>
              <a:rPr lang="en-US" altLang="zh-CN" sz="9600" dirty="0">
                <a:solidFill>
                  <a:srgbClr val="AE002B"/>
                </a:solidFill>
                <a:latin typeface="Impact" panose="020B0806030902050204" pitchFamily="34" charset="0"/>
              </a:rPr>
              <a:t>04</a:t>
            </a:r>
            <a:endParaRPr lang="zh-CN" altLang="en-US" sz="9600" dirty="0">
              <a:solidFill>
                <a:srgbClr val="AE002B"/>
              </a:solidFill>
              <a:latin typeface="Impact" panose="020B0806030902050204" pitchFamily="34" charset="0"/>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6"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48"/>
          <p:cNvSpPr txBox="1"/>
          <p:nvPr/>
        </p:nvSpPr>
        <p:spPr>
          <a:xfrm>
            <a:off x="668655" y="1671955"/>
            <a:ext cx="11844020" cy="645160"/>
          </a:xfrm>
          <a:prstGeom prst="rect">
            <a:avLst/>
          </a:prstGeom>
          <a:noFill/>
        </p:spPr>
        <p:txBody>
          <a:bodyPr wrap="square" rtlCol="0">
            <a:spAutoFit/>
          </a:bodyPr>
          <a:lstStyle/>
          <a:p>
            <a:pPr algn="l"/>
            <a:r>
              <a:rPr lang="zh-CN" altLang="en-US" sz="1800" b="1" dirty="0">
                <a:solidFill>
                  <a:schemeClr val="tx1">
                    <a:lumMod val="65000"/>
                    <a:lumOff val="35000"/>
                  </a:schemeClr>
                </a:solidFill>
                <a:ea typeface="微软雅黑" panose="020B0503020204020204" pitchFamily="34" charset="-122"/>
              </a:rPr>
              <a:t>方法引入：</a:t>
            </a:r>
            <a:r>
              <a:rPr lang="zh-CN" altLang="en-US" sz="1800" dirty="0">
                <a:solidFill>
                  <a:schemeClr val="tx1">
                    <a:lumMod val="65000"/>
                    <a:lumOff val="35000"/>
                  </a:schemeClr>
                </a:solidFill>
                <a:ea typeface="微软雅黑" panose="020B0503020204020204" pitchFamily="34" charset="-122"/>
              </a:rPr>
              <a:t>根据桥的等价定义</a:t>
            </a:r>
            <a:r>
              <a:rPr lang="en-US" altLang="zh-CN" sz="1800" dirty="0">
                <a:solidFill>
                  <a:schemeClr val="tx1">
                    <a:lumMod val="65000"/>
                    <a:lumOff val="35000"/>
                  </a:schemeClr>
                </a:solidFill>
                <a:ea typeface="微软雅黑" panose="020B0503020204020204" pitchFamily="34" charset="-122"/>
              </a:rPr>
              <a:t>--“一条边是一座桥当且仅当这条边不在任何环上”</a:t>
            </a:r>
            <a:r>
              <a:rPr lang="zh-CN" altLang="en-US" sz="1800" dirty="0">
                <a:solidFill>
                  <a:schemeClr val="tx1">
                    <a:lumMod val="65000"/>
                    <a:lumOff val="35000"/>
                  </a:schemeClr>
                </a:solidFill>
                <a:ea typeface="微软雅黑" panose="020B0503020204020204" pitchFamily="34" charset="-122"/>
              </a:rPr>
              <a:t>，我们可以知道，通过求出图中环边的数量，同样可以实现对问题的求解。</a:t>
            </a:r>
            <a:endParaRPr lang="zh-CN" altLang="en-US" sz="1800" dirty="0">
              <a:solidFill>
                <a:schemeClr val="tx1">
                  <a:lumMod val="65000"/>
                  <a:lumOff val="35000"/>
                </a:schemeClr>
              </a:solidFill>
              <a:ea typeface="微软雅黑" panose="020B0503020204020204" pitchFamily="34" charset="-122"/>
            </a:endParaRPr>
          </a:p>
        </p:txBody>
      </p:sp>
      <p:sp>
        <p:nvSpPr>
          <p:cNvPr id="10" name="Rectangle 19"/>
          <p:cNvSpPr/>
          <p:nvPr/>
        </p:nvSpPr>
        <p:spPr>
          <a:xfrm>
            <a:off x="1072824" y="361768"/>
            <a:ext cx="190627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04 LCA</a:t>
            </a:r>
            <a:r>
              <a:rPr lang="zh-CN" altLang="en-US" sz="2000" b="1" dirty="0">
                <a:solidFill>
                  <a:schemeClr val="tx1">
                    <a:lumMod val="65000"/>
                    <a:lumOff val="35000"/>
                  </a:schemeClr>
                </a:solidFill>
                <a:ea typeface="微软雅黑" panose="020B0503020204020204" pitchFamily="34" charset="-122"/>
              </a:rPr>
              <a:t>解题</a:t>
            </a:r>
            <a:r>
              <a:rPr lang="zh-CN" altLang="en-US" sz="2000" b="1" dirty="0">
                <a:solidFill>
                  <a:schemeClr val="tx1">
                    <a:lumMod val="65000"/>
                    <a:lumOff val="35000"/>
                  </a:schemeClr>
                </a:solidFill>
                <a:ea typeface="微软雅黑" panose="020B0503020204020204" pitchFamily="34" charset="-122"/>
              </a:rPr>
              <a:t>思路</a:t>
            </a:r>
            <a:endParaRPr lang="zh-CN" altLang="en-US" sz="2000" b="1" dirty="0">
              <a:solidFill>
                <a:schemeClr val="tx1">
                  <a:lumMod val="65000"/>
                  <a:lumOff val="35000"/>
                </a:schemeClr>
              </a:solidFill>
              <a:ea typeface="微软雅黑" panose="020B0503020204020204" pitchFamily="34" charset="-122"/>
            </a:endParaRPr>
          </a:p>
        </p:txBody>
      </p:sp>
      <p:sp>
        <p:nvSpPr>
          <p:cNvPr id="11"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4"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2" name="TextBox 348"/>
          <p:cNvSpPr txBox="1"/>
          <p:nvPr/>
        </p:nvSpPr>
        <p:spPr>
          <a:xfrm>
            <a:off x="668655" y="3843655"/>
            <a:ext cx="11844020" cy="1476375"/>
          </a:xfrm>
          <a:prstGeom prst="rect">
            <a:avLst/>
          </a:prstGeom>
          <a:noFill/>
        </p:spPr>
        <p:txBody>
          <a:bodyPr wrap="square" rtlCol="0">
            <a:spAutoFit/>
          </a:bodyPr>
          <a:p>
            <a:pPr algn="l"/>
            <a:r>
              <a:rPr lang="en-US" altLang="zh-CN" sz="1800" b="1" dirty="0">
                <a:solidFill>
                  <a:schemeClr val="tx1">
                    <a:lumMod val="65000"/>
                    <a:lumOff val="35000"/>
                  </a:schemeClr>
                </a:solidFill>
                <a:ea typeface="微软雅黑" panose="020B0503020204020204" pitchFamily="34" charset="-122"/>
              </a:rPr>
              <a:t>LCA</a:t>
            </a:r>
            <a:r>
              <a:rPr lang="zh-CN" altLang="en-US" sz="1800" b="1" dirty="0">
                <a:solidFill>
                  <a:schemeClr val="tx1">
                    <a:lumMod val="65000"/>
                    <a:lumOff val="35000"/>
                  </a:schemeClr>
                </a:solidFill>
                <a:ea typeface="微软雅黑" panose="020B0503020204020204" pitchFamily="34" charset="-122"/>
              </a:rPr>
              <a:t>算法</a:t>
            </a:r>
            <a:r>
              <a:rPr lang="zh-CN" altLang="en-US" sz="1800" b="1" dirty="0">
                <a:solidFill>
                  <a:schemeClr val="tx1">
                    <a:lumMod val="65000"/>
                    <a:lumOff val="35000"/>
                  </a:schemeClr>
                </a:solidFill>
                <a:ea typeface="微软雅黑" panose="020B0503020204020204" pitchFamily="34" charset="-122"/>
              </a:rPr>
              <a:t>思路：</a:t>
            </a:r>
            <a:endParaRPr lang="zh-CN" altLang="en-US" sz="1800" b="1"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a:t>
            </a:r>
            <a:r>
              <a:rPr lang="zh-CN" altLang="en-US" sz="1800" dirty="0">
                <a:solidFill>
                  <a:schemeClr val="tx1">
                    <a:lumMod val="65000"/>
                    <a:lumOff val="35000"/>
                  </a:schemeClr>
                </a:solidFill>
                <a:ea typeface="微软雅黑" panose="020B0503020204020204" pitchFamily="34" charset="-122"/>
              </a:rPr>
              <a:t>）根据桥</a:t>
            </a:r>
            <a:r>
              <a:rPr lang="zh-CN" altLang="en-US" sz="1800" dirty="0">
                <a:solidFill>
                  <a:schemeClr val="tx1">
                    <a:lumMod val="65000"/>
                    <a:lumOff val="35000"/>
                  </a:schemeClr>
                </a:solidFill>
                <a:ea typeface="微软雅黑" panose="020B0503020204020204" pitchFamily="34" charset="-122"/>
              </a:rPr>
              <a:t>的等价定义，我们需要找出图中所有的</a:t>
            </a:r>
            <a:r>
              <a:rPr lang="zh-CN" altLang="en-US" sz="1800" dirty="0">
                <a:solidFill>
                  <a:schemeClr val="tx1">
                    <a:lumMod val="65000"/>
                    <a:lumOff val="35000"/>
                  </a:schemeClr>
                </a:solidFill>
                <a:ea typeface="微软雅黑" panose="020B0503020204020204" pitchFamily="34" charset="-122"/>
              </a:rPr>
              <a:t>环边</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a:t>
            </a:r>
            <a:r>
              <a:rPr lang="zh-CN" altLang="en-US" sz="1800" dirty="0">
                <a:solidFill>
                  <a:schemeClr val="tx1">
                    <a:lumMod val="65000"/>
                    <a:lumOff val="35000"/>
                  </a:schemeClr>
                </a:solidFill>
                <a:ea typeface="微软雅黑" panose="020B0503020204020204" pitchFamily="34" charset="-122"/>
              </a:rPr>
              <a:t>）寻找环边：使用</a:t>
            </a:r>
            <a:r>
              <a:rPr lang="en-US" altLang="zh-CN" sz="1800" dirty="0">
                <a:solidFill>
                  <a:schemeClr val="tx1">
                    <a:lumMod val="65000"/>
                    <a:lumOff val="35000"/>
                  </a:schemeClr>
                </a:solidFill>
                <a:ea typeface="微软雅黑" panose="020B0503020204020204" pitchFamily="34" charset="-122"/>
              </a:rPr>
              <a:t>B</a:t>
            </a:r>
            <a:r>
              <a:rPr lang="en-US" altLang="zh-CN" sz="1800" dirty="0">
                <a:solidFill>
                  <a:schemeClr val="tx1">
                    <a:lumMod val="65000"/>
                    <a:lumOff val="35000"/>
                  </a:schemeClr>
                </a:solidFill>
                <a:ea typeface="微软雅黑" panose="020B0503020204020204" pitchFamily="34" charset="-122"/>
              </a:rPr>
              <a:t>FS</a:t>
            </a:r>
            <a:r>
              <a:rPr lang="zh-CN" altLang="en-US" sz="1800" dirty="0">
                <a:solidFill>
                  <a:schemeClr val="tx1">
                    <a:lumMod val="65000"/>
                    <a:lumOff val="35000"/>
                  </a:schemeClr>
                </a:solidFill>
                <a:ea typeface="微软雅黑" panose="020B0503020204020204" pitchFamily="34" charset="-122"/>
              </a:rPr>
              <a:t>建立生成树，我们将图中不在生成树上的边称为</a:t>
            </a:r>
            <a:r>
              <a:rPr lang="en-US" altLang="zh-CN" sz="1800" dirty="0">
                <a:solidFill>
                  <a:schemeClr val="tx1">
                    <a:lumMod val="65000"/>
                    <a:lumOff val="35000"/>
                  </a:schemeClr>
                </a:solidFill>
                <a:ea typeface="微软雅黑" panose="020B0503020204020204" pitchFamily="34" charset="-122"/>
              </a:rPr>
              <a:t>“</a:t>
            </a:r>
            <a:r>
              <a:rPr lang="zh-CN" altLang="en-US" sz="1800" dirty="0">
                <a:solidFill>
                  <a:schemeClr val="tx1">
                    <a:lumMod val="65000"/>
                    <a:lumOff val="35000"/>
                  </a:schemeClr>
                </a:solidFill>
                <a:ea typeface="微软雅黑" panose="020B0503020204020204" pitchFamily="34" charset="-122"/>
              </a:rPr>
              <a:t>重边</a:t>
            </a:r>
            <a:r>
              <a:rPr lang="en-US" altLang="zh-CN" sz="1800" dirty="0">
                <a:solidFill>
                  <a:schemeClr val="tx1">
                    <a:lumMod val="65000"/>
                    <a:lumOff val="35000"/>
                  </a:schemeClr>
                </a:solidFill>
                <a:ea typeface="微软雅黑" panose="020B0503020204020204" pitchFamily="34" charset="-122"/>
              </a:rPr>
              <a:t>”</a:t>
            </a:r>
            <a:r>
              <a:rPr lang="zh-CN" altLang="en-US" sz="1800" dirty="0">
                <a:solidFill>
                  <a:schemeClr val="tx1">
                    <a:lumMod val="65000"/>
                    <a:lumOff val="35000"/>
                  </a:schemeClr>
                </a:solidFill>
                <a:ea typeface="微软雅黑" panose="020B0503020204020204" pitchFamily="34" charset="-122"/>
              </a:rPr>
              <a:t>。对于重边上的两个顶点</a:t>
            </a:r>
            <a:r>
              <a:rPr lang="en-US" altLang="zh-CN" sz="1800" dirty="0">
                <a:solidFill>
                  <a:schemeClr val="tx1">
                    <a:lumMod val="65000"/>
                    <a:lumOff val="35000"/>
                  </a:schemeClr>
                </a:solidFill>
                <a:ea typeface="微软雅黑" panose="020B0503020204020204" pitchFamily="34" charset="-122"/>
              </a:rPr>
              <a:t>v1</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v2</a:t>
            </a:r>
            <a:r>
              <a:rPr lang="zh-CN" altLang="en-US" sz="1800" dirty="0">
                <a:solidFill>
                  <a:schemeClr val="tx1">
                    <a:lumMod val="65000"/>
                    <a:lumOff val="35000"/>
                  </a:schemeClr>
                </a:solidFill>
                <a:ea typeface="微软雅黑" panose="020B0503020204020204" pitchFamily="34" charset="-122"/>
              </a:rPr>
              <a:t>，我们寻找这两个顶点的最近公共祖先即</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。将顶点</a:t>
            </a:r>
            <a:r>
              <a:rPr lang="en-US" altLang="zh-CN" sz="1800" dirty="0">
                <a:solidFill>
                  <a:schemeClr val="tx1">
                    <a:lumMod val="65000"/>
                    <a:lumOff val="35000"/>
                  </a:schemeClr>
                </a:solidFill>
                <a:ea typeface="微软雅黑" panose="020B0503020204020204" pitchFamily="34" charset="-122"/>
              </a:rPr>
              <a:t>v1</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v2</a:t>
            </a:r>
            <a:r>
              <a:rPr lang="zh-CN" altLang="en-US" sz="1800" dirty="0">
                <a:solidFill>
                  <a:schemeClr val="tx1">
                    <a:lumMod val="65000"/>
                    <a:lumOff val="35000"/>
                  </a:schemeClr>
                </a:solidFill>
                <a:ea typeface="微软雅黑" panose="020B0503020204020204" pitchFamily="34" charset="-122"/>
              </a:rPr>
              <a:t>到</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的路径进行记录，存在于路径上的边，我们称之为</a:t>
            </a:r>
            <a:r>
              <a:rPr lang="zh-CN" altLang="en-US" sz="1800" dirty="0">
                <a:solidFill>
                  <a:schemeClr val="tx1">
                    <a:lumMod val="65000"/>
                    <a:lumOff val="35000"/>
                  </a:schemeClr>
                </a:solidFill>
                <a:ea typeface="微软雅黑" panose="020B0503020204020204" pitchFamily="34" charset="-122"/>
              </a:rPr>
              <a:t>环边。</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3</a:t>
            </a:r>
            <a:r>
              <a:rPr lang="zh-CN" altLang="en-US" sz="1800" dirty="0">
                <a:solidFill>
                  <a:schemeClr val="tx1">
                    <a:lumMod val="65000"/>
                    <a:lumOff val="35000"/>
                  </a:schemeClr>
                </a:solidFill>
                <a:ea typeface="微软雅黑" panose="020B0503020204020204" pitchFamily="34" charset="-122"/>
              </a:rPr>
              <a:t>）根据图中所有非环边的边为桥，将上述所找环边进行排除即可得到</a:t>
            </a:r>
            <a:r>
              <a:rPr lang="zh-CN" altLang="en-US" sz="1800" dirty="0">
                <a:solidFill>
                  <a:schemeClr val="tx1">
                    <a:lumMod val="65000"/>
                    <a:lumOff val="35000"/>
                  </a:schemeClr>
                </a:solidFill>
                <a:ea typeface="微软雅黑" panose="020B0503020204020204" pitchFamily="34" charset="-122"/>
              </a:rPr>
              <a:t>桥</a:t>
            </a:r>
            <a:endParaRPr lang="zh-CN" altLang="en-US" sz="1800" dirty="0">
              <a:solidFill>
                <a:schemeClr val="tx1">
                  <a:lumMod val="65000"/>
                  <a:lumOff val="35000"/>
                </a:schemeClr>
              </a:solidFill>
              <a:ea typeface="微软雅黑" panose="020B0503020204020204" pitchFamily="34" charset="-122"/>
            </a:endParaRPr>
          </a:p>
        </p:txBody>
      </p:sp>
      <p:sp>
        <p:nvSpPr>
          <p:cNvPr id="4" name="TextBox 348"/>
          <p:cNvSpPr txBox="1"/>
          <p:nvPr/>
        </p:nvSpPr>
        <p:spPr>
          <a:xfrm>
            <a:off x="668655" y="2896235"/>
            <a:ext cx="11844020" cy="368300"/>
          </a:xfrm>
          <a:prstGeom prst="rect">
            <a:avLst/>
          </a:prstGeom>
          <a:noFill/>
        </p:spPr>
        <p:txBody>
          <a:bodyPr wrap="square" rtlCol="0">
            <a:spAutoFit/>
          </a:bodyPr>
          <a:p>
            <a:pPr algn="l"/>
            <a:r>
              <a:rPr lang="zh-CN" altLang="en-US" sz="1800" b="1" dirty="0">
                <a:solidFill>
                  <a:schemeClr val="tx1">
                    <a:lumMod val="65000"/>
                    <a:lumOff val="35000"/>
                  </a:schemeClr>
                </a:solidFill>
                <a:ea typeface="微软雅黑" panose="020B0503020204020204" pitchFamily="34" charset="-122"/>
              </a:rPr>
              <a:t>最近公共祖先概念引入：</a:t>
            </a:r>
            <a:r>
              <a:rPr lang="zh-CN" altLang="en-US" sz="1800" dirty="0">
                <a:solidFill>
                  <a:schemeClr val="tx1">
                    <a:lumMod val="65000"/>
                    <a:lumOff val="35000"/>
                  </a:schemeClr>
                </a:solidFill>
                <a:ea typeface="微软雅黑" panose="020B0503020204020204" pitchFamily="34" charset="-122"/>
                <a:sym typeface="+mn-ea"/>
              </a:rPr>
              <a:t>两个点能找到的最近的公共祖先节点</a:t>
            </a:r>
            <a:endParaRPr lang="zh-CN" altLang="en-US" sz="1800" dirty="0">
              <a:solidFill>
                <a:schemeClr val="tx1">
                  <a:lumMod val="65000"/>
                  <a:lumOff val="35000"/>
                </a:schemeClr>
              </a:solidFill>
              <a:ea typeface="微软雅黑" panose="020B0503020204020204" pitchFamily="34" charset="-122"/>
            </a:endParaRPr>
          </a:p>
        </p:txBody>
      </p:sp>
      <p:sp>
        <p:nvSpPr>
          <p:cNvPr id="5" name="TextBox 348"/>
          <p:cNvSpPr txBox="1"/>
          <p:nvPr/>
        </p:nvSpPr>
        <p:spPr>
          <a:xfrm>
            <a:off x="668655" y="5848350"/>
            <a:ext cx="11844020" cy="368300"/>
          </a:xfrm>
          <a:prstGeom prst="rect">
            <a:avLst/>
          </a:prstGeom>
          <a:noFill/>
        </p:spPr>
        <p:txBody>
          <a:bodyPr wrap="square" rtlCol="0">
            <a:spAutoFit/>
          </a:bodyPr>
          <a:p>
            <a:pPr algn="l"/>
            <a:r>
              <a:rPr lang="zh-CN" altLang="en-US" sz="1800" b="1" dirty="0">
                <a:solidFill>
                  <a:schemeClr val="tx1">
                    <a:lumMod val="65000"/>
                    <a:lumOff val="35000"/>
                  </a:schemeClr>
                </a:solidFill>
                <a:ea typeface="微软雅黑" panose="020B0503020204020204" pitchFamily="34" charset="-122"/>
              </a:rPr>
              <a:t>采用</a:t>
            </a:r>
            <a:r>
              <a:rPr lang="en-US" altLang="zh-CN" sz="1800" b="1" dirty="0">
                <a:solidFill>
                  <a:schemeClr val="tx1">
                    <a:lumMod val="65000"/>
                    <a:lumOff val="35000"/>
                  </a:schemeClr>
                </a:solidFill>
                <a:ea typeface="微软雅黑" panose="020B0503020204020204" pitchFamily="34" charset="-122"/>
              </a:rPr>
              <a:t>BFS</a:t>
            </a:r>
            <a:r>
              <a:rPr lang="zh-CN" altLang="en-US" sz="1800" b="1" dirty="0">
                <a:solidFill>
                  <a:schemeClr val="tx1">
                    <a:lumMod val="65000"/>
                    <a:lumOff val="35000"/>
                  </a:schemeClr>
                </a:solidFill>
                <a:ea typeface="微软雅黑" panose="020B0503020204020204" pitchFamily="34" charset="-122"/>
              </a:rPr>
              <a:t>建树原因：</a:t>
            </a:r>
            <a:r>
              <a:rPr lang="zh-CN" altLang="en-US" sz="1800" dirty="0">
                <a:solidFill>
                  <a:schemeClr val="tx1">
                    <a:lumMod val="65000"/>
                    <a:lumOff val="35000"/>
                  </a:schemeClr>
                </a:solidFill>
                <a:ea typeface="微软雅黑" panose="020B0503020204020204" pitchFamily="34" charset="-122"/>
              </a:rPr>
              <a:t>处理大数据时，如果使用DFS可能会出现栈溢出的现象，</a:t>
            </a:r>
            <a:r>
              <a:rPr lang="zh-CN" altLang="en-US" sz="1800" dirty="0">
                <a:solidFill>
                  <a:schemeClr val="tx1">
                    <a:lumMod val="65000"/>
                    <a:lumOff val="35000"/>
                  </a:schemeClr>
                </a:solidFill>
                <a:ea typeface="微软雅黑" panose="020B0503020204020204" pitchFamily="34" charset="-122"/>
              </a:rPr>
              <a:t>导致程序无法正常运行</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2" grpId="0"/>
      <p:bldP spid="10" grpId="0"/>
      <p:bldP spid="11"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9"/>
          <p:cNvSpPr/>
          <p:nvPr/>
        </p:nvSpPr>
        <p:spPr>
          <a:xfrm>
            <a:off x="1072824" y="361768"/>
            <a:ext cx="292227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04 LCA</a:t>
            </a:r>
            <a:r>
              <a:rPr lang="zh-CN" altLang="en-US" sz="2000" b="1" dirty="0">
                <a:solidFill>
                  <a:schemeClr val="tx1">
                    <a:lumMod val="65000"/>
                    <a:lumOff val="35000"/>
                  </a:schemeClr>
                </a:solidFill>
                <a:ea typeface="微软雅黑" panose="020B0503020204020204" pitchFamily="34" charset="-122"/>
              </a:rPr>
              <a:t>逆向思维实例</a:t>
            </a:r>
            <a:r>
              <a:rPr lang="zh-CN" altLang="en-US" sz="2000" b="1" dirty="0">
                <a:solidFill>
                  <a:schemeClr val="tx1">
                    <a:lumMod val="65000"/>
                    <a:lumOff val="35000"/>
                  </a:schemeClr>
                </a:solidFill>
                <a:ea typeface="微软雅黑" panose="020B0503020204020204" pitchFamily="34" charset="-122"/>
              </a:rPr>
              <a:t>解释</a:t>
            </a:r>
            <a:endParaRPr lang="zh-CN" altLang="en-US" sz="2000" b="1" dirty="0">
              <a:solidFill>
                <a:schemeClr val="tx1">
                  <a:lumMod val="65000"/>
                  <a:lumOff val="35000"/>
                </a:schemeClr>
              </a:solidFill>
              <a:ea typeface="微软雅黑" panose="020B0503020204020204" pitchFamily="34" charset="-122"/>
            </a:endParaRPr>
          </a:p>
        </p:txBody>
      </p:sp>
      <p:sp>
        <p:nvSpPr>
          <p:cNvPr id="25"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6"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pic>
        <p:nvPicPr>
          <p:cNvPr id="14" name="图片 14" descr="1654189039591"/>
          <p:cNvPicPr>
            <a:picLocks noChangeAspect="1"/>
          </p:cNvPicPr>
          <p:nvPr/>
        </p:nvPicPr>
        <p:blipFill>
          <a:blip r:embed="rId2"/>
          <a:stretch>
            <a:fillRect/>
          </a:stretch>
        </p:blipFill>
        <p:spPr>
          <a:xfrm>
            <a:off x="1748790" y="1167765"/>
            <a:ext cx="8849995" cy="2651760"/>
          </a:xfrm>
          <a:prstGeom prst="rect">
            <a:avLst/>
          </a:prstGeom>
        </p:spPr>
      </p:pic>
      <p:sp>
        <p:nvSpPr>
          <p:cNvPr id="2" name="TextBox 348"/>
          <p:cNvSpPr txBox="1"/>
          <p:nvPr/>
        </p:nvSpPr>
        <p:spPr>
          <a:xfrm>
            <a:off x="668655" y="4336415"/>
            <a:ext cx="11844020" cy="1753235"/>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观察上图，我们可以找到</a:t>
            </a:r>
            <a:r>
              <a:rPr lang="en-US" altLang="zh-CN" sz="1800" dirty="0">
                <a:solidFill>
                  <a:schemeClr val="tx1">
                    <a:lumMod val="65000"/>
                    <a:lumOff val="35000"/>
                  </a:schemeClr>
                </a:solidFill>
                <a:ea typeface="微软雅黑" panose="020B0503020204020204" pitchFamily="34" charset="-122"/>
              </a:rPr>
              <a:t>3</a:t>
            </a:r>
            <a:r>
              <a:rPr lang="zh-CN" altLang="en-US" sz="1800" dirty="0">
                <a:solidFill>
                  <a:schemeClr val="tx1">
                    <a:lumMod val="65000"/>
                    <a:lumOff val="35000"/>
                  </a:schemeClr>
                </a:solidFill>
                <a:ea typeface="微软雅黑" panose="020B0503020204020204" pitchFamily="34" charset="-122"/>
              </a:rPr>
              <a:t>条重边分别为：（</a:t>
            </a:r>
            <a:r>
              <a:rPr lang="en-US" altLang="zh-CN" sz="1800" dirty="0">
                <a:solidFill>
                  <a:schemeClr val="tx1">
                    <a:lumMod val="65000"/>
                    <a:lumOff val="35000"/>
                  </a:schemeClr>
                </a:solidFill>
                <a:ea typeface="微软雅黑" panose="020B0503020204020204" pitchFamily="34" charset="-122"/>
              </a:rPr>
              <a:t>8</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13</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11</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15</a:t>
            </a:r>
            <a:r>
              <a:rPr lang="zh-CN" altLang="en-US" sz="1800" dirty="0">
                <a:solidFill>
                  <a:schemeClr val="tx1">
                    <a:lumMod val="65000"/>
                    <a:lumOff val="35000"/>
                  </a:schemeClr>
                </a:solidFill>
                <a:ea typeface="微软雅黑" panose="020B0503020204020204" pitchFamily="34" charset="-122"/>
              </a:rPr>
              <a:t>）</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根据</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方法，我们从生成树中找到重边到达最近公共祖先的路径。</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例如对于重边（</a:t>
            </a:r>
            <a:r>
              <a:rPr lang="en-US" altLang="zh-CN" sz="1800" dirty="0">
                <a:solidFill>
                  <a:schemeClr val="tx1">
                    <a:lumMod val="65000"/>
                    <a:lumOff val="35000"/>
                  </a:schemeClr>
                </a:solidFill>
                <a:ea typeface="微软雅黑" panose="020B0503020204020204" pitchFamily="34" charset="-122"/>
              </a:rPr>
              <a:t>8</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）的两个顶点</a:t>
            </a:r>
            <a:r>
              <a:rPr lang="en-US" altLang="zh-CN" sz="1800" dirty="0">
                <a:solidFill>
                  <a:schemeClr val="tx1">
                    <a:lumMod val="65000"/>
                    <a:lumOff val="35000"/>
                  </a:schemeClr>
                </a:solidFill>
                <a:ea typeface="微软雅黑" panose="020B0503020204020204" pitchFamily="34" charset="-122"/>
              </a:rPr>
              <a:t>8</a:t>
            </a:r>
            <a:r>
              <a:rPr lang="zh-CN" altLang="en-US" sz="1800" dirty="0">
                <a:solidFill>
                  <a:schemeClr val="tx1">
                    <a:lumMod val="65000"/>
                    <a:lumOff val="35000"/>
                  </a:schemeClr>
                </a:solidFill>
                <a:ea typeface="微软雅黑" panose="020B0503020204020204" pitchFamily="34" charset="-122"/>
              </a:rPr>
              <a:t>和</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，他们的最近公共祖先为顶点</a:t>
            </a:r>
            <a:r>
              <a:rPr lang="en-US" altLang="zh-CN" sz="1800" dirty="0">
                <a:solidFill>
                  <a:schemeClr val="tx1">
                    <a:lumMod val="65000"/>
                    <a:lumOff val="35000"/>
                  </a:schemeClr>
                </a:solidFill>
                <a:ea typeface="微软雅黑" panose="020B0503020204020204" pitchFamily="34" charset="-122"/>
              </a:rPr>
              <a:t>4</a:t>
            </a:r>
            <a:r>
              <a:rPr lang="zh-CN" altLang="en-US" sz="1800" dirty="0">
                <a:solidFill>
                  <a:schemeClr val="tx1">
                    <a:lumMod val="65000"/>
                    <a:lumOff val="35000"/>
                  </a:schemeClr>
                </a:solidFill>
                <a:ea typeface="微软雅黑" panose="020B0503020204020204" pitchFamily="34" charset="-122"/>
              </a:rPr>
              <a:t>，那么我们可以得到两条路径：</a:t>
            </a:r>
            <a:r>
              <a:rPr lang="en-US" altLang="zh-CN" sz="1800" dirty="0">
                <a:solidFill>
                  <a:schemeClr val="tx1">
                    <a:lumMod val="65000"/>
                    <a:lumOff val="35000"/>
                  </a:schemeClr>
                </a:solidFill>
                <a:ea typeface="微软雅黑" panose="020B0503020204020204" pitchFamily="34" charset="-122"/>
              </a:rPr>
              <a:t>8→4</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9→4</a:t>
            </a:r>
            <a:r>
              <a:rPr lang="zh-CN" altLang="en-US" sz="1800" dirty="0">
                <a:solidFill>
                  <a:schemeClr val="tx1">
                    <a:lumMod val="65000"/>
                    <a:lumOff val="35000"/>
                  </a:schemeClr>
                </a:solidFill>
                <a:ea typeface="微软雅黑" panose="020B0503020204020204" pitchFamily="34" charset="-122"/>
              </a:rPr>
              <a:t>，也就可以得到两条边（</a:t>
            </a:r>
            <a:r>
              <a:rPr lang="en-US" altLang="zh-CN" sz="1800" dirty="0">
                <a:solidFill>
                  <a:schemeClr val="tx1">
                    <a:lumMod val="65000"/>
                    <a:lumOff val="35000"/>
                  </a:schemeClr>
                </a:solidFill>
                <a:ea typeface="微软雅黑" panose="020B0503020204020204" pitchFamily="34" charset="-122"/>
              </a:rPr>
              <a:t>8</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4</a:t>
            </a:r>
            <a:r>
              <a:rPr lang="zh-CN" altLang="en-US" sz="1800" dirty="0">
                <a:solidFill>
                  <a:schemeClr val="tx1">
                    <a:lumMod val="65000"/>
                    <a:lumOff val="35000"/>
                  </a:schemeClr>
                </a:solidFill>
                <a:ea typeface="微软雅黑" panose="020B0503020204020204" pitchFamily="34" charset="-122"/>
              </a:rPr>
              <a:t>）和（</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4</a:t>
            </a:r>
            <a:r>
              <a:rPr lang="zh-CN" altLang="en-US" sz="1800" dirty="0">
                <a:solidFill>
                  <a:schemeClr val="tx1">
                    <a:lumMod val="65000"/>
                    <a:lumOff val="35000"/>
                  </a:schemeClr>
                </a:solidFill>
                <a:ea typeface="微软雅黑" panose="020B0503020204020204" pitchFamily="34" charset="-122"/>
              </a:rPr>
              <a:t>）为图中的环边。</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同理，对于其他重边进行同样的操作，找到所有顶点到</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的路径，并从而得到图中的环边信息，最后进行排除得到非环边即桥有以下六条：（</a:t>
            </a:r>
            <a:r>
              <a:rPr lang="en-US" altLang="zh-CN" sz="1800" dirty="0">
                <a:solidFill>
                  <a:schemeClr val="tx1">
                    <a:lumMod val="65000"/>
                    <a:lumOff val="35000"/>
                  </a:schemeClr>
                </a:solidFill>
                <a:ea typeface="微软雅黑" panose="020B0503020204020204" pitchFamily="34" charset="-122"/>
              </a:rPr>
              <a:t>0</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3</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6</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2</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7</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9</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10</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12</a:t>
            </a:r>
            <a:r>
              <a:rPr lang="zh-CN" altLang="en-US" sz="1800" dirty="0">
                <a:solidFill>
                  <a:schemeClr val="tx1">
                    <a:lumMod val="65000"/>
                    <a:lumOff val="35000"/>
                  </a:schemeClr>
                </a:solidFill>
                <a:ea typeface="微软雅黑" panose="020B0503020204020204" pitchFamily="34" charset="-122"/>
              </a:rPr>
              <a:t>，</a:t>
            </a:r>
            <a:r>
              <a:rPr lang="en-US" altLang="zh-CN" sz="1800" dirty="0">
                <a:solidFill>
                  <a:schemeClr val="tx1">
                    <a:lumMod val="65000"/>
                    <a:lumOff val="35000"/>
                  </a:schemeClr>
                </a:solidFill>
                <a:ea typeface="微软雅黑" panose="020B0503020204020204" pitchFamily="34" charset="-122"/>
              </a:rPr>
              <a:t>13</a:t>
            </a:r>
            <a:r>
              <a:rPr lang="zh-CN" altLang="en-US" sz="1800" dirty="0">
                <a:solidFill>
                  <a:schemeClr val="tx1">
                    <a:lumMod val="65000"/>
                    <a:lumOff val="35000"/>
                  </a:schemeClr>
                </a:solidFill>
                <a:ea typeface="微软雅黑" panose="020B0503020204020204" pitchFamily="34" charset="-122"/>
              </a:rPr>
              <a:t>）。</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4" grpId="0"/>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9"/>
          <p:cNvSpPr/>
          <p:nvPr/>
        </p:nvSpPr>
        <p:spPr>
          <a:xfrm>
            <a:off x="1072824" y="361768"/>
            <a:ext cx="190627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04 LCA</a:t>
            </a:r>
            <a:r>
              <a:rPr lang="zh-CN" altLang="en-US" sz="2000" b="1" dirty="0">
                <a:solidFill>
                  <a:schemeClr val="tx1">
                    <a:lumMod val="65000"/>
                    <a:lumOff val="35000"/>
                  </a:schemeClr>
                </a:solidFill>
                <a:ea typeface="微软雅黑" panose="020B0503020204020204" pitchFamily="34" charset="-122"/>
              </a:rPr>
              <a:t>路径</a:t>
            </a:r>
            <a:r>
              <a:rPr lang="zh-CN" altLang="en-US" sz="2000" b="1" dirty="0">
                <a:solidFill>
                  <a:schemeClr val="tx1">
                    <a:lumMod val="65000"/>
                    <a:lumOff val="35000"/>
                  </a:schemeClr>
                </a:solidFill>
                <a:ea typeface="微软雅黑" panose="020B0503020204020204" pitchFamily="34" charset="-122"/>
              </a:rPr>
              <a:t>压缩</a:t>
            </a:r>
            <a:endParaRPr lang="zh-CN" altLang="en-US" sz="2000" b="1" dirty="0">
              <a:solidFill>
                <a:schemeClr val="tx1">
                  <a:lumMod val="65000"/>
                  <a:lumOff val="35000"/>
                </a:schemeClr>
              </a:solidFill>
              <a:ea typeface="微软雅黑" panose="020B0503020204020204" pitchFamily="34" charset="-122"/>
            </a:endParaRPr>
          </a:p>
        </p:txBody>
      </p:sp>
      <p:sp>
        <p:nvSpPr>
          <p:cNvPr id="38"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9"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12" name="TextBox 348"/>
          <p:cNvSpPr txBox="1"/>
          <p:nvPr/>
        </p:nvSpPr>
        <p:spPr>
          <a:xfrm>
            <a:off x="668655" y="1156970"/>
            <a:ext cx="11844020" cy="119888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在寻找</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并记录路径的过程中，会出现路径访问重复的情况。</a:t>
            </a:r>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例如下面的生成树中，边（4，5）和边（6，7）为重边。边（4，5）中两个顶点寻找lca的两条路径为：</a:t>
            </a:r>
            <a:r>
              <a:rPr lang="zh-CN" altLang="en-US" sz="1800" dirty="0">
                <a:solidFill>
                  <a:srgbClr val="C00000"/>
                </a:solidFill>
                <a:ea typeface="微软雅黑" panose="020B0503020204020204" pitchFamily="34" charset="-122"/>
              </a:rPr>
              <a:t>4→1→0</a:t>
            </a:r>
            <a:r>
              <a:rPr lang="zh-CN" altLang="en-US" sz="1800" dirty="0">
                <a:solidFill>
                  <a:schemeClr val="tx1">
                    <a:lumMod val="65000"/>
                    <a:lumOff val="35000"/>
                  </a:schemeClr>
                </a:solidFill>
                <a:ea typeface="微软雅黑" panose="020B0503020204020204" pitchFamily="34" charset="-122"/>
              </a:rPr>
              <a:t>以及</a:t>
            </a:r>
            <a:r>
              <a:rPr lang="zh-CN" altLang="en-US" sz="1800" dirty="0">
                <a:solidFill>
                  <a:srgbClr val="C00000"/>
                </a:solidFill>
                <a:ea typeface="微软雅黑" panose="020B0503020204020204" pitchFamily="34" charset="-122"/>
              </a:rPr>
              <a:t>5→2→0</a:t>
            </a:r>
            <a:r>
              <a:rPr lang="zh-CN" altLang="en-US" sz="1800" dirty="0">
                <a:solidFill>
                  <a:schemeClr val="tx1">
                    <a:lumMod val="65000"/>
                    <a:lumOff val="35000"/>
                  </a:schemeClr>
                </a:solidFill>
                <a:ea typeface="微软雅黑" panose="020B0503020204020204" pitchFamily="34" charset="-122"/>
              </a:rPr>
              <a:t>；边（6，7）中两个顶点寻找lca的两条路径为：6→</a:t>
            </a:r>
            <a:r>
              <a:rPr lang="zh-CN" altLang="en-US" sz="1800" dirty="0">
                <a:solidFill>
                  <a:srgbClr val="C00000"/>
                </a:solidFill>
                <a:ea typeface="微软雅黑" panose="020B0503020204020204" pitchFamily="34" charset="-122"/>
              </a:rPr>
              <a:t>4→1→0</a:t>
            </a:r>
            <a:r>
              <a:rPr lang="zh-CN" altLang="en-US" sz="1800" dirty="0">
                <a:solidFill>
                  <a:schemeClr val="tx1">
                    <a:lumMod val="65000"/>
                    <a:lumOff val="35000"/>
                  </a:schemeClr>
                </a:solidFill>
                <a:ea typeface="微软雅黑" panose="020B0503020204020204" pitchFamily="34" charset="-122"/>
              </a:rPr>
              <a:t>以及7→</a:t>
            </a:r>
            <a:r>
              <a:rPr lang="zh-CN" altLang="en-US" sz="1800" dirty="0">
                <a:solidFill>
                  <a:srgbClr val="C00000"/>
                </a:solidFill>
                <a:ea typeface="微软雅黑" panose="020B0503020204020204" pitchFamily="34" charset="-122"/>
              </a:rPr>
              <a:t>5→2→0</a:t>
            </a:r>
            <a:r>
              <a:rPr lang="zh-CN" altLang="en-US" sz="1800" dirty="0">
                <a:solidFill>
                  <a:schemeClr val="tx1">
                    <a:lumMod val="65000"/>
                    <a:lumOff val="35000"/>
                  </a:schemeClr>
                </a:solidFill>
                <a:ea typeface="微软雅黑" panose="020B0503020204020204" pitchFamily="34" charset="-122"/>
              </a:rPr>
              <a:t>；可以看到上述路径有重复的部分，而路径压缩则是消除这样的重复，以进一步缩短运行</a:t>
            </a:r>
            <a:r>
              <a:rPr lang="zh-CN" altLang="en-US" sz="1800" dirty="0">
                <a:solidFill>
                  <a:schemeClr val="tx1">
                    <a:lumMod val="65000"/>
                    <a:lumOff val="35000"/>
                  </a:schemeClr>
                </a:solidFill>
                <a:ea typeface="微软雅黑" panose="020B0503020204020204" pitchFamily="34" charset="-122"/>
              </a:rPr>
              <a:t>时间。</a:t>
            </a:r>
            <a:endParaRPr lang="zh-CN" altLang="en-US" sz="1800" dirty="0">
              <a:solidFill>
                <a:schemeClr val="tx1">
                  <a:lumMod val="65000"/>
                  <a:lumOff val="35000"/>
                </a:schemeClr>
              </a:solidFill>
              <a:ea typeface="微软雅黑" panose="020B0503020204020204" pitchFamily="34" charset="-122"/>
            </a:endParaRPr>
          </a:p>
        </p:txBody>
      </p:sp>
      <p:pic>
        <p:nvPicPr>
          <p:cNvPr id="19" name="图片 19" descr="1654273807939"/>
          <p:cNvPicPr>
            <a:picLocks noChangeAspect="1"/>
          </p:cNvPicPr>
          <p:nvPr/>
        </p:nvPicPr>
        <p:blipFill>
          <a:blip r:embed="rId2"/>
          <a:stretch>
            <a:fillRect/>
          </a:stretch>
        </p:blipFill>
        <p:spPr>
          <a:xfrm>
            <a:off x="1892935" y="2752090"/>
            <a:ext cx="8505825" cy="2164715"/>
          </a:xfrm>
          <a:prstGeom prst="rect">
            <a:avLst/>
          </a:prstGeom>
        </p:spPr>
      </p:pic>
      <p:sp>
        <p:nvSpPr>
          <p:cNvPr id="6" name="TextBox 348"/>
          <p:cNvSpPr txBox="1"/>
          <p:nvPr/>
        </p:nvSpPr>
        <p:spPr>
          <a:xfrm>
            <a:off x="808990" y="5272405"/>
            <a:ext cx="11844020" cy="645160"/>
          </a:xfrm>
          <a:prstGeom prst="rect">
            <a:avLst/>
          </a:prstGeom>
          <a:noFill/>
        </p:spPr>
        <p:txBody>
          <a:bodyPr wrap="square" rtlCol="0">
            <a:spAutoFit/>
          </a:bodyPr>
          <a:p>
            <a:pPr algn="l"/>
            <a:r>
              <a:rPr sz="1800" dirty="0">
                <a:solidFill>
                  <a:schemeClr val="tx1">
                    <a:lumMod val="65000"/>
                    <a:lumOff val="35000"/>
                  </a:schemeClr>
                </a:solidFill>
                <a:ea typeface="微软雅黑" panose="020B0503020204020204" pitchFamily="34" charset="-122"/>
              </a:rPr>
              <a:t>路径压缩的方法是将路径上所有节点都挂到lca上，表示该点到lca的路径已经走过，如</a:t>
            </a:r>
            <a:r>
              <a:rPr lang="zh-CN" sz="1800" dirty="0">
                <a:solidFill>
                  <a:schemeClr val="tx1">
                    <a:lumMod val="65000"/>
                    <a:lumOff val="35000"/>
                  </a:schemeClr>
                </a:solidFill>
                <a:ea typeface="微软雅黑" panose="020B0503020204020204" pitchFamily="34" charset="-122"/>
              </a:rPr>
              <a:t>上</a:t>
            </a:r>
            <a:r>
              <a:rPr sz="1800" dirty="0">
                <a:solidFill>
                  <a:schemeClr val="tx1">
                    <a:lumMod val="65000"/>
                    <a:lumOff val="35000"/>
                  </a:schemeClr>
                </a:solidFill>
                <a:ea typeface="微软雅黑" panose="020B0503020204020204" pitchFamily="34" charset="-122"/>
              </a:rPr>
              <a:t>图所示。</a:t>
            </a:r>
            <a:endParaRPr sz="1800" dirty="0">
              <a:solidFill>
                <a:schemeClr val="tx1">
                  <a:lumMod val="65000"/>
                  <a:lumOff val="35000"/>
                </a:schemeClr>
              </a:solidFill>
              <a:ea typeface="微软雅黑" panose="020B0503020204020204" pitchFamily="34" charset="-122"/>
            </a:endParaRPr>
          </a:p>
          <a:p>
            <a:pPr algn="l"/>
            <a:r>
              <a:rPr sz="1800" dirty="0">
                <a:solidFill>
                  <a:schemeClr val="tx1">
                    <a:lumMod val="65000"/>
                    <a:lumOff val="35000"/>
                  </a:schemeClr>
                </a:solidFill>
                <a:ea typeface="微软雅黑" panose="020B0503020204020204" pitchFamily="34" charset="-122"/>
              </a:rPr>
              <a:t>可以看到压缩后，顶点7到lca的路径由7→</a:t>
            </a:r>
            <a:r>
              <a:rPr sz="1800" dirty="0">
                <a:solidFill>
                  <a:srgbClr val="C00000"/>
                </a:solidFill>
                <a:ea typeface="微软雅黑" panose="020B0503020204020204" pitchFamily="34" charset="-122"/>
              </a:rPr>
              <a:t>5→2→0</a:t>
            </a:r>
            <a:r>
              <a:rPr sz="1800" dirty="0">
                <a:solidFill>
                  <a:schemeClr val="tx1">
                    <a:lumMod val="65000"/>
                    <a:lumOff val="35000"/>
                  </a:schemeClr>
                </a:solidFill>
                <a:ea typeface="微软雅黑" panose="020B0503020204020204" pitchFamily="34" charset="-122"/>
              </a:rPr>
              <a:t>缩短至7→</a:t>
            </a:r>
            <a:r>
              <a:rPr sz="1800" dirty="0">
                <a:solidFill>
                  <a:srgbClr val="C00000"/>
                </a:solidFill>
                <a:ea typeface="微软雅黑" panose="020B0503020204020204" pitchFamily="34" charset="-122"/>
              </a:rPr>
              <a:t>5→0</a:t>
            </a:r>
            <a:r>
              <a:rPr sz="1800" dirty="0">
                <a:solidFill>
                  <a:schemeClr val="tx1">
                    <a:lumMod val="65000"/>
                    <a:lumOff val="35000"/>
                  </a:schemeClr>
                </a:solidFill>
                <a:ea typeface="微软雅黑" panose="020B0503020204020204" pitchFamily="34" charset="-122"/>
              </a:rPr>
              <a:t>，即5到0的路径被压缩</a:t>
            </a:r>
            <a:r>
              <a:rPr lang="zh-CN" sz="1800" dirty="0">
                <a:solidFill>
                  <a:schemeClr val="tx1">
                    <a:lumMod val="65000"/>
                    <a:lumOff val="35000"/>
                  </a:schemeClr>
                </a:solidFill>
                <a:ea typeface="微软雅黑" panose="020B0503020204020204" pitchFamily="34" charset="-122"/>
              </a:rPr>
              <a:t>，无需再次访问</a:t>
            </a:r>
            <a:r>
              <a:rPr sz="1800" dirty="0">
                <a:solidFill>
                  <a:schemeClr val="tx1">
                    <a:lumMod val="65000"/>
                    <a:lumOff val="35000"/>
                  </a:schemeClr>
                </a:solidFill>
                <a:ea typeface="微软雅黑" panose="020B0503020204020204" pitchFamily="34" charset="-122"/>
              </a:rPr>
              <a:t>。</a:t>
            </a:r>
            <a:endParaRPr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37" grpId="0"/>
      <p:bldP spid="38"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19"/>
          <p:cNvSpPr/>
          <p:nvPr/>
        </p:nvSpPr>
        <p:spPr>
          <a:xfrm>
            <a:off x="1072824" y="361768"/>
            <a:ext cx="165227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04 LCA</a:t>
            </a:r>
            <a:r>
              <a:rPr lang="zh-CN" altLang="en-US" sz="2000" b="1" dirty="0">
                <a:solidFill>
                  <a:schemeClr val="tx1">
                    <a:lumMod val="65000"/>
                    <a:lumOff val="35000"/>
                  </a:schemeClr>
                </a:solidFill>
                <a:ea typeface="微软雅黑" panose="020B0503020204020204" pitchFamily="34" charset="-122"/>
              </a:rPr>
              <a:t>伪代码</a:t>
            </a:r>
            <a:endParaRPr lang="zh-CN" altLang="en-US" sz="2000" b="1" dirty="0">
              <a:solidFill>
                <a:schemeClr val="tx1">
                  <a:lumMod val="65000"/>
                  <a:lumOff val="35000"/>
                </a:schemeClr>
              </a:solidFill>
              <a:ea typeface="微软雅黑" panose="020B0503020204020204" pitchFamily="34" charset="-122"/>
            </a:endParaRPr>
          </a:p>
        </p:txBody>
      </p:sp>
      <p:sp>
        <p:nvSpPr>
          <p:cNvPr id="48"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5"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pic>
        <p:nvPicPr>
          <p:cNvPr id="2" name="图片 1"/>
          <p:cNvPicPr>
            <a:picLocks noChangeAspect="1"/>
          </p:cNvPicPr>
          <p:nvPr/>
        </p:nvPicPr>
        <p:blipFill>
          <a:blip r:embed="rId2"/>
          <a:srcRect l="55052" t="17168" r="12503" b="31578"/>
          <a:stretch>
            <a:fillRect/>
          </a:stretch>
        </p:blipFill>
        <p:spPr>
          <a:xfrm>
            <a:off x="954723" y="951548"/>
            <a:ext cx="6120000" cy="60426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84" grpId="0"/>
      <p:bldP spid="48"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87301" y="3472318"/>
            <a:ext cx="1423472" cy="1163395"/>
          </a:xfrm>
          <a:prstGeom prst="rect">
            <a:avLst/>
          </a:prstGeom>
          <a:noFill/>
        </p:spPr>
        <p:txBody>
          <a:bodyPr wrap="square" rtlCol="0">
            <a:spAutoFit/>
          </a:bodyPr>
          <a:lstStyle/>
          <a:p>
            <a:pPr algn="ctr"/>
            <a:r>
              <a:rPr lang="en-US" altLang="zh-CN" sz="6960" dirty="0">
                <a:solidFill>
                  <a:srgbClr val="AE002B"/>
                </a:solidFill>
                <a:latin typeface="Kozuka Gothic Pro B" panose="020B0800000000000000" pitchFamily="34" charset="-128"/>
                <a:ea typeface="Kozuka Gothic Pro B" panose="020B0800000000000000" pitchFamily="34" charset="-128"/>
              </a:rPr>
              <a:t>01</a:t>
            </a:r>
            <a:endParaRPr lang="zh-CN" altLang="en-US" sz="6960" dirty="0">
              <a:solidFill>
                <a:srgbClr val="AE002B"/>
              </a:solidFill>
              <a:latin typeface="Kozuka Gothic Pro B" panose="020B0800000000000000" pitchFamily="34" charset="-128"/>
              <a:ea typeface="Kozuka Gothic Pro B" panose="020B0800000000000000" pitchFamily="34" charset="-128"/>
            </a:endParaRPr>
          </a:p>
        </p:txBody>
      </p:sp>
      <p:sp>
        <p:nvSpPr>
          <p:cNvPr id="17" name="文本框 16"/>
          <p:cNvSpPr txBox="1"/>
          <p:nvPr/>
        </p:nvSpPr>
        <p:spPr>
          <a:xfrm>
            <a:off x="3163545" y="3523118"/>
            <a:ext cx="1423472" cy="1163395"/>
          </a:xfrm>
          <a:prstGeom prst="rect">
            <a:avLst/>
          </a:prstGeom>
          <a:noFill/>
        </p:spPr>
        <p:txBody>
          <a:bodyPr wrap="square" rtlCol="0">
            <a:spAutoFit/>
          </a:bodyPr>
          <a:lstStyle/>
          <a:p>
            <a:pPr algn="ctr"/>
            <a:r>
              <a:rPr lang="en-US" altLang="zh-CN" sz="6960" dirty="0">
                <a:solidFill>
                  <a:schemeClr val="bg1">
                    <a:lumMod val="50000"/>
                  </a:schemeClr>
                </a:solidFill>
                <a:latin typeface="Kozuka Gothic Pro B" panose="020B0800000000000000" pitchFamily="34" charset="-128"/>
                <a:ea typeface="Kozuka Gothic Pro B" panose="020B0800000000000000" pitchFamily="34" charset="-128"/>
              </a:rPr>
              <a:t>02</a:t>
            </a:r>
            <a:endParaRPr lang="zh-CN" altLang="en-US" sz="6960" dirty="0">
              <a:solidFill>
                <a:schemeClr val="bg1">
                  <a:lumMod val="50000"/>
                </a:schemeClr>
              </a:solidFill>
              <a:latin typeface="Kozuka Gothic Pro B" panose="020B0800000000000000" pitchFamily="34" charset="-128"/>
              <a:ea typeface="Kozuka Gothic Pro B" panose="020B0800000000000000" pitchFamily="34" charset="-128"/>
            </a:endParaRPr>
          </a:p>
        </p:txBody>
      </p:sp>
      <p:sp>
        <p:nvSpPr>
          <p:cNvPr id="18" name="文本框 17"/>
          <p:cNvSpPr txBox="1"/>
          <p:nvPr/>
        </p:nvSpPr>
        <p:spPr>
          <a:xfrm>
            <a:off x="5539790" y="3544073"/>
            <a:ext cx="1423472" cy="1163395"/>
          </a:xfrm>
          <a:prstGeom prst="rect">
            <a:avLst/>
          </a:prstGeom>
          <a:noFill/>
        </p:spPr>
        <p:txBody>
          <a:bodyPr wrap="square" rtlCol="0">
            <a:spAutoFit/>
          </a:bodyPr>
          <a:lstStyle/>
          <a:p>
            <a:pPr algn="ctr"/>
            <a:r>
              <a:rPr lang="en-US" altLang="zh-CN" sz="6960" dirty="0">
                <a:solidFill>
                  <a:srgbClr val="AE002B"/>
                </a:solidFill>
                <a:latin typeface="Kozuka Gothic Pro B" panose="020B0800000000000000" pitchFamily="34" charset="-128"/>
                <a:ea typeface="Kozuka Gothic Pro B" panose="020B0800000000000000" pitchFamily="34" charset="-128"/>
              </a:rPr>
              <a:t>03</a:t>
            </a:r>
            <a:endParaRPr lang="zh-CN" altLang="en-US" sz="6960" dirty="0">
              <a:solidFill>
                <a:srgbClr val="AE002B"/>
              </a:solidFill>
              <a:latin typeface="Kozuka Gothic Pro B" panose="020B0800000000000000" pitchFamily="34" charset="-128"/>
              <a:ea typeface="Kozuka Gothic Pro B" panose="020B0800000000000000" pitchFamily="34" charset="-128"/>
            </a:endParaRPr>
          </a:p>
        </p:txBody>
      </p:sp>
      <p:sp>
        <p:nvSpPr>
          <p:cNvPr id="19" name="文本框 18"/>
          <p:cNvSpPr txBox="1"/>
          <p:nvPr/>
        </p:nvSpPr>
        <p:spPr>
          <a:xfrm>
            <a:off x="7916668" y="3523118"/>
            <a:ext cx="1423472" cy="1163395"/>
          </a:xfrm>
          <a:prstGeom prst="rect">
            <a:avLst/>
          </a:prstGeom>
          <a:noFill/>
        </p:spPr>
        <p:txBody>
          <a:bodyPr wrap="square" rtlCol="0">
            <a:spAutoFit/>
          </a:bodyPr>
          <a:lstStyle/>
          <a:p>
            <a:pPr algn="ctr"/>
            <a:r>
              <a:rPr lang="en-US" altLang="zh-CN" sz="6960" dirty="0">
                <a:solidFill>
                  <a:schemeClr val="bg1">
                    <a:lumMod val="50000"/>
                  </a:schemeClr>
                </a:solidFill>
                <a:latin typeface="Kozuka Gothic Pro B" panose="020B0800000000000000" pitchFamily="34" charset="-128"/>
                <a:ea typeface="Kozuka Gothic Pro B" panose="020B0800000000000000" pitchFamily="34" charset="-128"/>
              </a:rPr>
              <a:t>04</a:t>
            </a:r>
            <a:endParaRPr lang="zh-CN" altLang="en-US" sz="6960" dirty="0">
              <a:solidFill>
                <a:schemeClr val="bg1">
                  <a:lumMod val="50000"/>
                </a:schemeClr>
              </a:solidFill>
              <a:latin typeface="Kozuka Gothic Pro B" panose="020B0800000000000000" pitchFamily="34" charset="-128"/>
              <a:ea typeface="Kozuka Gothic Pro B" panose="020B0800000000000000" pitchFamily="34" charset="-128"/>
            </a:endParaRPr>
          </a:p>
        </p:txBody>
      </p:sp>
      <p:cxnSp>
        <p:nvCxnSpPr>
          <p:cNvPr id="24" name="直接连接符 23"/>
          <p:cNvCxnSpPr/>
          <p:nvPr/>
        </p:nvCxnSpPr>
        <p:spPr>
          <a:xfrm flipH="1">
            <a:off x="308610" y="359346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0"/>
            <a:ext cx="12858750" cy="3400556"/>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60998" y="4623797"/>
            <a:ext cx="1676847" cy="521970"/>
          </a:xfrm>
          <a:prstGeom prst="rect">
            <a:avLst/>
          </a:prstGeom>
        </p:spPr>
        <p:txBody>
          <a:bodyPr wrap="square">
            <a:spAutoFit/>
          </a:bodyPr>
          <a:lstStyle/>
          <a:p>
            <a:pPr algn="ctr"/>
            <a:r>
              <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问题描述</a:t>
            </a:r>
            <a:endPar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nvSpPr>
        <p:spPr>
          <a:xfrm>
            <a:off x="3037111" y="4635227"/>
            <a:ext cx="1676847" cy="521970"/>
          </a:xfrm>
          <a:prstGeom prst="rect">
            <a:avLst/>
          </a:prstGeom>
        </p:spPr>
        <p:txBody>
          <a:bodyPr wrap="square">
            <a:spAutoFit/>
          </a:bodyPr>
          <a:lstStyle/>
          <a:p>
            <a:pPr algn="ct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基准算法</a:t>
            </a:r>
            <a:endParaRPr lang="zh-CN" altLang="en-US" sz="2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矩形 37"/>
          <p:cNvSpPr/>
          <p:nvPr/>
        </p:nvSpPr>
        <p:spPr>
          <a:xfrm>
            <a:off x="5001260" y="4685030"/>
            <a:ext cx="2501265" cy="521970"/>
          </a:xfrm>
          <a:prstGeom prst="rect">
            <a:avLst/>
          </a:prstGeom>
        </p:spPr>
        <p:txBody>
          <a:bodyPr wrap="square">
            <a:spAutoFit/>
          </a:bodyPr>
          <a:lstStyle/>
          <a:p>
            <a:pPr algn="ctr"/>
            <a:r>
              <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基准</a:t>
            </a:r>
            <a:r>
              <a:rPr lang="en-US" altLang="zh-CN"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并查集</a:t>
            </a:r>
            <a:endPar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p:cNvSpPr/>
          <p:nvPr/>
        </p:nvSpPr>
        <p:spPr>
          <a:xfrm>
            <a:off x="7789336" y="4684757"/>
            <a:ext cx="1676847" cy="521970"/>
          </a:xfrm>
          <a:prstGeom prst="rect">
            <a:avLst/>
          </a:prstGeom>
        </p:spPr>
        <p:txBody>
          <a:bodyPr wrap="square">
            <a:spAutoFit/>
          </a:bodyPr>
          <a:lstStyle/>
          <a:p>
            <a:pPr algn="ct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LCA</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p:cNvSpPr txBox="1"/>
          <p:nvPr/>
        </p:nvSpPr>
        <p:spPr>
          <a:xfrm>
            <a:off x="884238" y="156473"/>
            <a:ext cx="1483098" cy="871329"/>
          </a:xfrm>
          <a:prstGeom prst="rect">
            <a:avLst/>
          </a:prstGeom>
          <a:noFill/>
        </p:spPr>
        <p:txBody>
          <a:bodyPr wrap="none" rtlCol="0">
            <a:spAutoFit/>
          </a:bodyPr>
          <a:lstStyle/>
          <a:p>
            <a:r>
              <a:rPr lang="zh-CN" altLang="en-US" sz="5060" b="1" dirty="0">
                <a:solidFill>
                  <a:schemeClr val="bg1"/>
                </a:solidFill>
                <a:latin typeface="微软雅黑" panose="020B0503020204020204" pitchFamily="34" charset="-122"/>
                <a:ea typeface="微软雅黑" panose="020B0503020204020204" pitchFamily="34" charset="-122"/>
              </a:rPr>
              <a:t>目录</a:t>
            </a:r>
            <a:endParaRPr lang="zh-CN" altLang="en-US" sz="5060"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65922" y="955612"/>
            <a:ext cx="2519730" cy="584775"/>
          </a:xfrm>
          <a:prstGeom prst="rect">
            <a:avLst/>
          </a:prstGeom>
          <a:noFill/>
        </p:spPr>
        <p:txBody>
          <a:bodyPr wrap="square" rtlCol="0">
            <a:spAutoFit/>
          </a:bodyPr>
          <a:lstStyle/>
          <a:p>
            <a:r>
              <a:rPr lang="en-US" altLang="zh-CN" sz="3200" dirty="0">
                <a:solidFill>
                  <a:schemeClr val="bg1"/>
                </a:solidFill>
                <a:latin typeface="+mj-lt"/>
                <a:ea typeface="微软雅黑" panose="020B0503020204020204" pitchFamily="34" charset="-122"/>
              </a:rPr>
              <a:t>CONTENTS</a:t>
            </a:r>
            <a:endParaRPr lang="en-US" altLang="zh-CN" sz="3200" dirty="0">
              <a:solidFill>
                <a:schemeClr val="bg1"/>
              </a:solidFill>
              <a:latin typeface="+mj-lt"/>
              <a:ea typeface="微软雅黑" panose="020B0503020204020204" pitchFamily="34" charset="-122"/>
            </a:endParaRPr>
          </a:p>
        </p:txBody>
      </p:sp>
      <p:sp>
        <p:nvSpPr>
          <p:cNvPr id="4" name="文本框 3"/>
          <p:cNvSpPr txBox="1"/>
          <p:nvPr/>
        </p:nvSpPr>
        <p:spPr>
          <a:xfrm>
            <a:off x="10317530" y="3545343"/>
            <a:ext cx="1423472" cy="1162050"/>
          </a:xfrm>
          <a:prstGeom prst="rect">
            <a:avLst/>
          </a:prstGeom>
          <a:noFill/>
        </p:spPr>
        <p:txBody>
          <a:bodyPr wrap="square" rtlCol="0">
            <a:spAutoFit/>
          </a:bodyPr>
          <a:p>
            <a:pPr algn="ctr"/>
            <a:r>
              <a:rPr lang="en-US" altLang="zh-CN" sz="6960" dirty="0">
                <a:solidFill>
                  <a:srgbClr val="AE002B"/>
                </a:solidFill>
                <a:latin typeface="Kozuka Gothic Pro B" panose="020B0800000000000000" pitchFamily="34" charset="-128"/>
                <a:ea typeface="Kozuka Gothic Pro B" panose="020B0800000000000000" pitchFamily="34" charset="-128"/>
              </a:rPr>
              <a:t>05</a:t>
            </a:r>
            <a:endParaRPr lang="zh-CN" altLang="en-US" sz="6960" dirty="0">
              <a:solidFill>
                <a:srgbClr val="AE002B"/>
              </a:solidFill>
              <a:latin typeface="Kozuka Gothic Pro B" panose="020B0800000000000000" pitchFamily="34" charset="-128"/>
              <a:ea typeface="Kozuka Gothic Pro B" panose="020B0800000000000000" pitchFamily="34" charset="-128"/>
            </a:endParaRPr>
          </a:p>
        </p:txBody>
      </p:sp>
      <p:sp>
        <p:nvSpPr>
          <p:cNvPr id="8" name="矩形 7"/>
          <p:cNvSpPr/>
          <p:nvPr/>
        </p:nvSpPr>
        <p:spPr>
          <a:xfrm>
            <a:off x="9784080" y="4635500"/>
            <a:ext cx="2501265" cy="521970"/>
          </a:xfrm>
          <a:prstGeom prst="rect">
            <a:avLst/>
          </a:prstGeom>
        </p:spPr>
        <p:txBody>
          <a:bodyPr wrap="square">
            <a:spAutoFit/>
          </a:bodyPr>
          <a:p>
            <a:pPr algn="ctr"/>
            <a:r>
              <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en-US" sz="2800"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p:cNvCxnSpPr/>
          <p:nvPr/>
        </p:nvCxnSpPr>
        <p:spPr>
          <a:xfrm flipH="1">
            <a:off x="12239625" y="359346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9813290" y="359981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437120" y="359346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60950" y="359346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684780" y="3593465"/>
            <a:ext cx="5715" cy="886460"/>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6" grpId="0"/>
      <p:bldP spid="17" grpId="0"/>
      <p:bldP spid="18" grpId="0"/>
      <p:bldP spid="19" grpId="0"/>
      <p:bldP spid="22" grpId="0"/>
      <p:bldP spid="36" grpId="0"/>
      <p:bldP spid="38" grpId="0"/>
      <p:bldP spid="40"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24"/>
          <p:cNvSpPr txBox="1"/>
          <p:nvPr/>
        </p:nvSpPr>
        <p:spPr>
          <a:xfrm>
            <a:off x="524510" y="1456055"/>
            <a:ext cx="4098290" cy="368300"/>
          </a:xfrm>
          <a:prstGeom prst="rect">
            <a:avLst/>
          </a:prstGeom>
          <a:noFill/>
        </p:spPr>
        <p:txBody>
          <a:bodyPr wrap="square" rtlCol="0">
            <a:spAutoFit/>
          </a:bodyPr>
          <a:lstStyle/>
          <a:p>
            <a:pPr algn="l"/>
            <a:r>
              <a:rPr lang="zh-CN" altLang="en-US" sz="1800" dirty="0">
                <a:solidFill>
                  <a:schemeClr val="tx1">
                    <a:lumMod val="65000"/>
                    <a:lumOff val="35000"/>
                  </a:schemeClr>
                </a:solidFill>
                <a:ea typeface="微软雅黑" panose="020B0503020204020204" pitchFamily="34" charset="-122"/>
              </a:rPr>
              <a:t>同样使用下图对算法正确性进行</a:t>
            </a:r>
            <a:r>
              <a:rPr lang="zh-CN" altLang="en-US" sz="1800" dirty="0">
                <a:solidFill>
                  <a:schemeClr val="tx1">
                    <a:lumMod val="65000"/>
                    <a:lumOff val="35000"/>
                  </a:schemeClr>
                </a:solidFill>
                <a:ea typeface="微软雅黑" panose="020B0503020204020204" pitchFamily="34" charset="-122"/>
              </a:rPr>
              <a:t>验证</a:t>
            </a:r>
            <a:endParaRPr lang="en-US" altLang="zh-CN" sz="1800" dirty="0">
              <a:solidFill>
                <a:schemeClr val="tx1">
                  <a:lumMod val="65000"/>
                  <a:lumOff val="35000"/>
                </a:schemeClr>
              </a:solidFill>
              <a:ea typeface="微软雅黑" panose="020B0503020204020204" pitchFamily="34" charset="-122"/>
            </a:endParaRPr>
          </a:p>
        </p:txBody>
      </p:sp>
      <p:sp>
        <p:nvSpPr>
          <p:cNvPr id="41" name="Rectangle 19"/>
          <p:cNvSpPr/>
          <p:nvPr/>
        </p:nvSpPr>
        <p:spPr>
          <a:xfrm>
            <a:off x="1072824" y="361768"/>
            <a:ext cx="3430270" cy="398780"/>
          </a:xfrm>
          <a:prstGeom prst="rect">
            <a:avLst/>
          </a:prstGeom>
        </p:spPr>
        <p:txBody>
          <a:bodyPr wrap="none">
            <a:spAutoFit/>
          </a:bodyPr>
          <a:lstStyle/>
          <a:p>
            <a:pPr algn="l"/>
            <a:r>
              <a:rPr lang="en-US" altLang="zh-CN" sz="2000" b="1" dirty="0">
                <a:solidFill>
                  <a:schemeClr val="tx1">
                    <a:lumMod val="65000"/>
                    <a:lumOff val="35000"/>
                  </a:schemeClr>
                </a:solidFill>
                <a:ea typeface="微软雅黑" panose="020B0503020204020204" pitchFamily="34" charset="-122"/>
                <a:sym typeface="+mn-ea"/>
              </a:rPr>
              <a:t>0</a:t>
            </a:r>
            <a:r>
              <a:rPr lang="en-US" sz="2000" b="1" dirty="0">
                <a:solidFill>
                  <a:schemeClr val="tx1">
                    <a:lumMod val="65000"/>
                    <a:lumOff val="35000"/>
                  </a:schemeClr>
                </a:solidFill>
                <a:ea typeface="微软雅黑" panose="020B0503020204020204" pitchFamily="34" charset="-122"/>
                <a:sym typeface="+mn-ea"/>
              </a:rPr>
              <a:t>4 LCA</a:t>
            </a:r>
            <a:r>
              <a:rPr lang="zh-CN" altLang="en-US" sz="2000" b="1" dirty="0">
                <a:solidFill>
                  <a:schemeClr val="tx1">
                    <a:lumMod val="65000"/>
                    <a:lumOff val="35000"/>
                  </a:schemeClr>
                </a:solidFill>
                <a:ea typeface="微软雅黑" panose="020B0503020204020204" pitchFamily="34" charset="-122"/>
                <a:sym typeface="+mn-ea"/>
              </a:rPr>
              <a:t>正确性验证及性能分析</a:t>
            </a:r>
            <a:endParaRPr lang="zh-CN" altLang="en-US" sz="2000" b="1" dirty="0">
              <a:solidFill>
                <a:schemeClr val="tx1">
                  <a:lumMod val="65000"/>
                  <a:lumOff val="35000"/>
                </a:schemeClr>
              </a:solidFill>
              <a:ea typeface="微软雅黑" panose="020B0503020204020204" pitchFamily="34" charset="-122"/>
            </a:endParaRPr>
          </a:p>
        </p:txBody>
      </p:sp>
      <p:sp>
        <p:nvSpPr>
          <p:cNvPr id="42"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3"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2" name="Rectangle 19"/>
          <p:cNvSpPr/>
          <p:nvPr/>
        </p:nvSpPr>
        <p:spPr>
          <a:xfrm>
            <a:off x="409249" y="1023438"/>
            <a:ext cx="1452880" cy="398780"/>
          </a:xfrm>
          <a:prstGeom prst="rect">
            <a:avLst/>
          </a:prstGeom>
        </p:spPr>
        <p:txBody>
          <a:bodyPr wrap="none">
            <a:spAutoFit/>
          </a:bodyPr>
          <a:lstStyle/>
          <a:p>
            <a:r>
              <a:rPr lang="zh-CN" altLang="en-US" sz="2000" b="1" dirty="0">
                <a:solidFill>
                  <a:schemeClr val="tx1">
                    <a:lumMod val="65000"/>
                    <a:lumOff val="35000"/>
                  </a:schemeClr>
                </a:solidFill>
                <a:ea typeface="微软雅黑" panose="020B0503020204020204" pitchFamily="34" charset="-122"/>
              </a:rPr>
              <a:t>正确性</a:t>
            </a:r>
            <a:r>
              <a:rPr lang="zh-CN" altLang="en-US" sz="2000" b="1" dirty="0">
                <a:solidFill>
                  <a:schemeClr val="tx1">
                    <a:lumMod val="65000"/>
                    <a:lumOff val="35000"/>
                  </a:schemeClr>
                </a:solidFill>
                <a:ea typeface="微软雅黑" panose="020B0503020204020204" pitchFamily="34" charset="-122"/>
              </a:rPr>
              <a:t>验证</a:t>
            </a:r>
            <a:endParaRPr lang="zh-CN" altLang="en-US" sz="2000" b="1" dirty="0">
              <a:solidFill>
                <a:schemeClr val="tx1">
                  <a:lumMod val="65000"/>
                  <a:lumOff val="35000"/>
                </a:schemeClr>
              </a:solidFill>
              <a:ea typeface="微软雅黑" panose="020B0503020204020204" pitchFamily="34" charset="-122"/>
            </a:endParaRPr>
          </a:p>
        </p:txBody>
      </p:sp>
      <p:sp>
        <p:nvSpPr>
          <p:cNvPr id="3" name="Rectangle 19"/>
          <p:cNvSpPr/>
          <p:nvPr/>
        </p:nvSpPr>
        <p:spPr>
          <a:xfrm>
            <a:off x="5421304" y="1057093"/>
            <a:ext cx="1706880" cy="398780"/>
          </a:xfrm>
          <a:prstGeom prst="rect">
            <a:avLst/>
          </a:prstGeom>
        </p:spPr>
        <p:txBody>
          <a:bodyPr wrap="none">
            <a:spAutoFit/>
          </a:bodyPr>
          <a:p>
            <a:r>
              <a:rPr lang="zh-CN" altLang="en-US" sz="2000" b="1" dirty="0">
                <a:solidFill>
                  <a:schemeClr val="tx1">
                    <a:lumMod val="65000"/>
                    <a:lumOff val="35000"/>
                  </a:schemeClr>
                </a:solidFill>
                <a:ea typeface="微软雅黑" panose="020B0503020204020204" pitchFamily="34" charset="-122"/>
              </a:rPr>
              <a:t>运行时间</a:t>
            </a:r>
            <a:r>
              <a:rPr lang="zh-CN" altLang="en-US" sz="2000" b="1" dirty="0">
                <a:solidFill>
                  <a:schemeClr val="tx1">
                    <a:lumMod val="65000"/>
                    <a:lumOff val="35000"/>
                  </a:schemeClr>
                </a:solidFill>
                <a:ea typeface="微软雅黑" panose="020B0503020204020204" pitchFamily="34" charset="-122"/>
              </a:rPr>
              <a:t>统计</a:t>
            </a:r>
            <a:endParaRPr lang="zh-CN" altLang="en-US" sz="2000" b="1" dirty="0">
              <a:solidFill>
                <a:schemeClr val="tx1">
                  <a:lumMod val="65000"/>
                  <a:lumOff val="35000"/>
                </a:schemeClr>
              </a:solidFill>
              <a:ea typeface="微软雅黑" panose="020B0503020204020204" pitchFamily="34" charset="-122"/>
            </a:endParaRPr>
          </a:p>
        </p:txBody>
      </p:sp>
      <p:cxnSp>
        <p:nvCxnSpPr>
          <p:cNvPr id="4" name="直接连接符 3"/>
          <p:cNvCxnSpPr/>
          <p:nvPr/>
        </p:nvCxnSpPr>
        <p:spPr>
          <a:xfrm flipH="1">
            <a:off x="4773295" y="775970"/>
            <a:ext cx="12065" cy="5720080"/>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24"/>
          <p:cNvSpPr txBox="1"/>
          <p:nvPr/>
        </p:nvSpPr>
        <p:spPr>
          <a:xfrm>
            <a:off x="5125085" y="1667510"/>
            <a:ext cx="7733665"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sym typeface="+mn-ea"/>
              </a:rPr>
              <a:t>使用</a:t>
            </a:r>
            <a:r>
              <a:rPr lang="en-US" sz="1800" dirty="0">
                <a:solidFill>
                  <a:schemeClr val="tx1">
                    <a:lumMod val="65000"/>
                    <a:lumOff val="35000"/>
                  </a:schemeClr>
                </a:solidFill>
                <a:ea typeface="微软雅黑" panose="020B0503020204020204" pitchFamily="34" charset="-122"/>
                <a:sym typeface="+mn-ea"/>
              </a:rPr>
              <a:t>LCA</a:t>
            </a:r>
            <a:r>
              <a:rPr lang="zh-CN" altLang="en-US" sz="1800" dirty="0">
                <a:solidFill>
                  <a:schemeClr val="tx1">
                    <a:lumMod val="65000"/>
                    <a:lumOff val="35000"/>
                  </a:schemeClr>
                </a:solidFill>
                <a:ea typeface="微软雅黑" panose="020B0503020204020204" pitchFamily="34" charset="-122"/>
                <a:sym typeface="+mn-ea"/>
              </a:rPr>
              <a:t>方法求解给定图</a:t>
            </a:r>
            <a:r>
              <a:rPr lang="en-US" altLang="zh-CN" sz="1800" dirty="0">
                <a:solidFill>
                  <a:schemeClr val="tx1">
                    <a:lumMod val="65000"/>
                    <a:lumOff val="35000"/>
                  </a:schemeClr>
                </a:solidFill>
                <a:ea typeface="微软雅黑" panose="020B0503020204020204" pitchFamily="34" charset="-122"/>
                <a:sym typeface="+mn-ea"/>
              </a:rPr>
              <a:t>mediumDG</a:t>
            </a:r>
            <a:r>
              <a:rPr lang="zh-CN" altLang="en-US" sz="1800" dirty="0">
                <a:solidFill>
                  <a:schemeClr val="tx1">
                    <a:lumMod val="65000"/>
                    <a:lumOff val="35000"/>
                  </a:schemeClr>
                </a:solidFill>
                <a:ea typeface="微软雅黑" panose="020B0503020204020204" pitchFamily="34" charset="-122"/>
                <a:sym typeface="+mn-ea"/>
              </a:rPr>
              <a:t>和</a:t>
            </a:r>
            <a:r>
              <a:rPr lang="en-US" altLang="zh-CN" sz="1800" dirty="0">
                <a:solidFill>
                  <a:schemeClr val="tx1">
                    <a:lumMod val="65000"/>
                    <a:lumOff val="35000"/>
                  </a:schemeClr>
                </a:solidFill>
                <a:ea typeface="微软雅黑" panose="020B0503020204020204" pitchFamily="34" charset="-122"/>
                <a:sym typeface="+mn-ea"/>
              </a:rPr>
              <a:t>largeG</a:t>
            </a:r>
            <a:r>
              <a:rPr lang="zh-CN" altLang="en-US" sz="1800" dirty="0">
                <a:solidFill>
                  <a:schemeClr val="tx1">
                    <a:lumMod val="65000"/>
                    <a:lumOff val="35000"/>
                  </a:schemeClr>
                </a:solidFill>
                <a:ea typeface="微软雅黑" panose="020B0503020204020204" pitchFamily="34" charset="-122"/>
                <a:sym typeface="+mn-ea"/>
              </a:rPr>
              <a:t>的桥数量，统计运行时间</a:t>
            </a:r>
            <a:endParaRPr lang="zh-CN" altLang="en-US" sz="1800" dirty="0">
              <a:solidFill>
                <a:schemeClr val="tx1">
                  <a:lumMod val="65000"/>
                  <a:lumOff val="35000"/>
                </a:schemeClr>
              </a:solidFill>
              <a:ea typeface="微软雅黑" panose="020B0503020204020204" pitchFamily="34" charset="-122"/>
            </a:endParaRPr>
          </a:p>
        </p:txBody>
      </p:sp>
      <p:pic>
        <p:nvPicPr>
          <p:cNvPr id="7" name="图片 3" descr="https://upload.wikimedia.org/wikipedia/commons/thumb/d/df/Graph_cut_edges.svg/200px-Graph_cut_edges.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08940" y="1837690"/>
            <a:ext cx="1905000" cy="1905000"/>
          </a:xfrm>
          <a:prstGeom prst="rect">
            <a:avLst/>
          </a:prstGeom>
          <a:noFill/>
          <a:ln>
            <a:noFill/>
          </a:ln>
        </p:spPr>
      </p:pic>
      <p:sp>
        <p:nvSpPr>
          <p:cNvPr id="8" name="TextBox 24"/>
          <p:cNvSpPr txBox="1"/>
          <p:nvPr/>
        </p:nvSpPr>
        <p:spPr>
          <a:xfrm>
            <a:off x="490855" y="3976370"/>
            <a:ext cx="4098290"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得到运行结果</a:t>
            </a:r>
            <a:r>
              <a:rPr lang="zh-CN" altLang="en-US" sz="1800" dirty="0">
                <a:solidFill>
                  <a:schemeClr val="tx1">
                    <a:lumMod val="65000"/>
                    <a:lumOff val="35000"/>
                  </a:schemeClr>
                </a:solidFill>
                <a:ea typeface="微软雅黑" panose="020B0503020204020204" pitchFamily="34" charset="-122"/>
              </a:rPr>
              <a:t>如下</a:t>
            </a:r>
            <a:endParaRPr lang="zh-CN" altLang="en-US" sz="1800" dirty="0">
              <a:solidFill>
                <a:schemeClr val="tx1">
                  <a:lumMod val="65000"/>
                  <a:lumOff val="35000"/>
                </a:schemeClr>
              </a:solidFill>
              <a:ea typeface="微软雅黑" panose="020B0503020204020204" pitchFamily="34" charset="-122"/>
            </a:endParaRPr>
          </a:p>
        </p:txBody>
      </p:sp>
      <p:sp>
        <p:nvSpPr>
          <p:cNvPr id="10" name="TextBox 24"/>
          <p:cNvSpPr txBox="1"/>
          <p:nvPr/>
        </p:nvSpPr>
        <p:spPr>
          <a:xfrm>
            <a:off x="558165" y="5632450"/>
            <a:ext cx="4098290"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算法正确性得以</a:t>
            </a:r>
            <a:r>
              <a:rPr lang="zh-CN" altLang="en-US" sz="1800" dirty="0">
                <a:solidFill>
                  <a:schemeClr val="tx1">
                    <a:lumMod val="65000"/>
                    <a:lumOff val="35000"/>
                  </a:schemeClr>
                </a:solidFill>
                <a:ea typeface="微软雅黑" panose="020B0503020204020204" pitchFamily="34" charset="-122"/>
              </a:rPr>
              <a:t>验证</a:t>
            </a:r>
            <a:endParaRPr lang="zh-CN" altLang="en-US" sz="1800" dirty="0">
              <a:solidFill>
                <a:schemeClr val="tx1">
                  <a:lumMod val="65000"/>
                  <a:lumOff val="35000"/>
                </a:schemeClr>
              </a:solidFill>
              <a:ea typeface="微软雅黑" panose="020B0503020204020204" pitchFamily="34" charset="-122"/>
            </a:endParaRPr>
          </a:p>
        </p:txBody>
      </p:sp>
      <p:sp>
        <p:nvSpPr>
          <p:cNvPr id="12" name="TextBox 24"/>
          <p:cNvSpPr txBox="1"/>
          <p:nvPr/>
        </p:nvSpPr>
        <p:spPr>
          <a:xfrm>
            <a:off x="5125085" y="4001135"/>
            <a:ext cx="7733665" cy="64516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根据上述时间可以看到，使用逆向思维及路径压缩方法后，算法运行效率大大提升。</a:t>
            </a:r>
            <a:endParaRPr lang="zh-CN" altLang="en-US" sz="1800" dirty="0">
              <a:solidFill>
                <a:schemeClr val="tx1">
                  <a:lumMod val="65000"/>
                  <a:lumOff val="35000"/>
                </a:schemeClr>
              </a:solidFill>
              <a:ea typeface="微软雅黑" panose="020B0503020204020204" pitchFamily="34" charset="-122"/>
            </a:endParaRPr>
          </a:p>
        </p:txBody>
      </p:sp>
      <p:pic>
        <p:nvPicPr>
          <p:cNvPr id="5" name="图片 5" descr="1654244050460"/>
          <p:cNvPicPr>
            <a:picLocks noChangeAspect="1"/>
          </p:cNvPicPr>
          <p:nvPr/>
        </p:nvPicPr>
        <p:blipFill>
          <a:blip r:embed="rId3"/>
          <a:srcRect r="40630" b="-3945"/>
          <a:stretch>
            <a:fillRect/>
          </a:stretch>
        </p:blipFill>
        <p:spPr>
          <a:xfrm>
            <a:off x="554990" y="4479925"/>
            <a:ext cx="3208020" cy="1021080"/>
          </a:xfrm>
          <a:prstGeom prst="rect">
            <a:avLst/>
          </a:prstGeom>
        </p:spPr>
      </p:pic>
      <p:pic>
        <p:nvPicPr>
          <p:cNvPr id="14" name="图片 6" descr="1654244271556"/>
          <p:cNvPicPr>
            <a:picLocks noChangeAspect="1"/>
          </p:cNvPicPr>
          <p:nvPr/>
        </p:nvPicPr>
        <p:blipFill>
          <a:blip r:embed="rId4"/>
          <a:stretch>
            <a:fillRect/>
          </a:stretch>
        </p:blipFill>
        <p:spPr>
          <a:xfrm>
            <a:off x="4901883" y="2175828"/>
            <a:ext cx="7920000" cy="15616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0" grpId="0"/>
      <p:bldP spid="41" grpId="0"/>
      <p:bldP spid="42" grpId="0" animBg="1"/>
      <p:bldP spid="43" grpId="0" animBg="1"/>
      <p:bldP spid="2" grpId="0"/>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49224" y="2955009"/>
            <a:ext cx="3184408" cy="675640"/>
          </a:xfrm>
          <a:prstGeom prst="rect">
            <a:avLst/>
          </a:prstGeom>
        </p:spPr>
        <p:txBody>
          <a:bodyPr wrap="square">
            <a:spAutoFit/>
          </a:bodyPr>
          <a:lstStyle/>
          <a:p>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Freeform 15"/>
          <p:cNvSpPr/>
          <p:nvPr/>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框 10"/>
          <p:cNvSpPr txBox="1"/>
          <p:nvPr/>
        </p:nvSpPr>
        <p:spPr>
          <a:xfrm>
            <a:off x="3119050" y="2915230"/>
            <a:ext cx="1795850" cy="1568450"/>
          </a:xfrm>
          <a:prstGeom prst="rect">
            <a:avLst/>
          </a:prstGeom>
          <a:noFill/>
        </p:spPr>
        <p:txBody>
          <a:bodyPr wrap="square" rtlCol="0">
            <a:spAutoFit/>
          </a:bodyPr>
          <a:lstStyle/>
          <a:p>
            <a:pPr algn="ctr"/>
            <a:r>
              <a:rPr lang="en-US" altLang="zh-CN" sz="9600" dirty="0">
                <a:solidFill>
                  <a:srgbClr val="AE002B"/>
                </a:solidFill>
                <a:latin typeface="Impact" panose="020B0806030902050204" pitchFamily="34" charset="0"/>
              </a:rPr>
              <a:t>05</a:t>
            </a:r>
            <a:endParaRPr lang="zh-CN" altLang="en-US" sz="9600" dirty="0">
              <a:solidFill>
                <a:srgbClr val="AE002B"/>
              </a:solidFill>
              <a:latin typeface="Impact" panose="020B0806030902050204" pitchFamily="34" charset="0"/>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6"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p:cNvSpPr/>
          <p:nvPr/>
        </p:nvSpPr>
        <p:spPr>
          <a:xfrm>
            <a:off x="1072824" y="361768"/>
            <a:ext cx="151384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a:t>
            </a:r>
            <a:r>
              <a:rPr lang="en-US" sz="2000" b="1" dirty="0">
                <a:solidFill>
                  <a:schemeClr val="tx1">
                    <a:lumMod val="65000"/>
                    <a:lumOff val="35000"/>
                  </a:schemeClr>
                </a:solidFill>
                <a:ea typeface="微软雅黑" panose="020B0503020204020204" pitchFamily="34" charset="-122"/>
              </a:rPr>
              <a:t>5 </a:t>
            </a:r>
            <a:r>
              <a:rPr lang="zh-CN" altLang="en-US" sz="2000" b="1" dirty="0">
                <a:solidFill>
                  <a:schemeClr val="tx1">
                    <a:lumMod val="65000"/>
                    <a:lumOff val="35000"/>
                  </a:schemeClr>
                </a:solidFill>
                <a:ea typeface="微软雅黑" panose="020B0503020204020204" pitchFamily="34" charset="-122"/>
              </a:rPr>
              <a:t>实验</a:t>
            </a:r>
            <a:r>
              <a:rPr lang="zh-CN" altLang="en-US" sz="2000" b="1" dirty="0">
                <a:solidFill>
                  <a:schemeClr val="tx1">
                    <a:lumMod val="65000"/>
                    <a:lumOff val="35000"/>
                  </a:schemeClr>
                </a:solidFill>
                <a:ea typeface="微软雅黑" panose="020B0503020204020204" pitchFamily="34" charset="-122"/>
              </a:rPr>
              <a:t>总结</a:t>
            </a:r>
            <a:endParaRPr lang="zh-CN" altLang="en-US" sz="2000" b="1" dirty="0">
              <a:solidFill>
                <a:schemeClr val="tx1">
                  <a:lumMod val="65000"/>
                  <a:lumOff val="35000"/>
                </a:schemeClr>
              </a:solidFill>
              <a:ea typeface="微软雅黑" panose="020B0503020204020204" pitchFamily="34" charset="-122"/>
            </a:endParaRPr>
          </a:p>
        </p:txBody>
      </p:sp>
      <p:sp>
        <p:nvSpPr>
          <p:cNvPr id="11"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4"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4" name="TextBox 348"/>
          <p:cNvSpPr txBox="1"/>
          <p:nvPr/>
        </p:nvSpPr>
        <p:spPr>
          <a:xfrm>
            <a:off x="884555" y="1671955"/>
            <a:ext cx="10394950" cy="2306955"/>
          </a:xfrm>
          <a:prstGeom prst="rect">
            <a:avLst/>
          </a:prstGeom>
          <a:noFill/>
        </p:spPr>
        <p:txBody>
          <a:bodyPr wrap="square" rtlCol="0">
            <a:spAutoFit/>
          </a:bodyPr>
          <a:p>
            <a:pPr marL="285750" indent="-285750" algn="l">
              <a:buFont typeface="Wingdings" panose="05000000000000000000" charset="0"/>
              <a:buChar char="Ø"/>
            </a:pPr>
            <a:r>
              <a:rPr lang="zh-CN" altLang="en-US" sz="1800" dirty="0">
                <a:solidFill>
                  <a:schemeClr val="tx1">
                    <a:lumMod val="65000"/>
                    <a:lumOff val="35000"/>
                  </a:schemeClr>
                </a:solidFill>
                <a:ea typeface="微软雅黑" panose="020B0503020204020204" pitchFamily="34" charset="-122"/>
              </a:rPr>
              <a:t>该实验是对图中的桥的数量进行统计。</a:t>
            </a:r>
            <a:endParaRPr lang="zh-CN" altLang="en-US" sz="1800" dirty="0">
              <a:solidFill>
                <a:schemeClr val="tx1">
                  <a:lumMod val="65000"/>
                  <a:lumOff val="35000"/>
                </a:schemeClr>
              </a:solidFill>
              <a:ea typeface="微软雅黑" panose="020B0503020204020204" pitchFamily="34" charset="-122"/>
            </a:endParaRPr>
          </a:p>
          <a:p>
            <a:pPr marL="285750" indent="-285750" algn="l">
              <a:buFont typeface="Wingdings" panose="05000000000000000000" charset="0"/>
              <a:buChar char="Ø"/>
            </a:pPr>
            <a:r>
              <a:rPr lang="zh-CN" altLang="en-US" sz="1800" dirty="0">
                <a:solidFill>
                  <a:schemeClr val="tx1">
                    <a:lumMod val="65000"/>
                    <a:lumOff val="35000"/>
                  </a:schemeClr>
                </a:solidFill>
                <a:ea typeface="微软雅黑" panose="020B0503020204020204" pitchFamily="34" charset="-122"/>
              </a:rPr>
              <a:t>通过基准法、基准法中引入并查集、LCA方法三种思路</a:t>
            </a:r>
            <a:r>
              <a:rPr lang="zh-CN" altLang="en-US" sz="1800" dirty="0">
                <a:solidFill>
                  <a:schemeClr val="tx1">
                    <a:lumMod val="65000"/>
                    <a:lumOff val="35000"/>
                  </a:schemeClr>
                </a:solidFill>
                <a:ea typeface="微软雅黑" panose="020B0503020204020204" pitchFamily="34" charset="-122"/>
              </a:rPr>
              <a:t>分别对数据进行处理，学习和掌握了对桥数量统计的不同思路。</a:t>
            </a:r>
            <a:endParaRPr lang="zh-CN" altLang="en-US" sz="1800" dirty="0">
              <a:solidFill>
                <a:schemeClr val="tx1">
                  <a:lumMod val="65000"/>
                  <a:lumOff val="35000"/>
                </a:schemeClr>
              </a:solidFill>
              <a:ea typeface="微软雅黑" panose="020B0503020204020204" pitchFamily="34" charset="-122"/>
            </a:endParaRPr>
          </a:p>
          <a:p>
            <a:pPr marL="285750" indent="-285750" algn="l">
              <a:buFont typeface="Wingdings" panose="05000000000000000000" charset="0"/>
              <a:buChar char="Ø"/>
            </a:pPr>
            <a:r>
              <a:rPr lang="zh-CN" altLang="en-US" sz="1800" dirty="0">
                <a:solidFill>
                  <a:schemeClr val="tx1">
                    <a:lumMod val="65000"/>
                    <a:lumOff val="35000"/>
                  </a:schemeClr>
                </a:solidFill>
                <a:ea typeface="微软雅黑" panose="020B0503020204020204" pitchFamily="34" charset="-122"/>
              </a:rPr>
              <a:t>通过对三种方法的运行时间的对比，可以知道lca方法在处理该问题时具备高效性。同时了解了简单引入对并查集的使用并不能真正实现高效，需要在基准法的基础上转变处理图数据的思路，如采用逆向思维，通过寻找环边反过来得到桥的数量；采用路径压缩，将已存在于路径的顶点</a:t>
            </a:r>
            <a:r>
              <a:rPr lang="zh-CN" altLang="en-US" sz="1800" dirty="0">
                <a:solidFill>
                  <a:schemeClr val="tx1">
                    <a:lumMod val="65000"/>
                    <a:lumOff val="35000"/>
                  </a:schemeClr>
                </a:solidFill>
                <a:ea typeface="微软雅黑" panose="020B0503020204020204" pitchFamily="34" charset="-122"/>
              </a:rPr>
              <a:t>直接与</a:t>
            </a:r>
            <a:r>
              <a:rPr lang="en-US" altLang="zh-CN" sz="1800" dirty="0">
                <a:solidFill>
                  <a:schemeClr val="tx1">
                    <a:lumMod val="65000"/>
                    <a:lumOff val="35000"/>
                  </a:schemeClr>
                </a:solidFill>
                <a:ea typeface="微软雅黑" panose="020B0503020204020204" pitchFamily="34" charset="-122"/>
              </a:rPr>
              <a:t>lca</a:t>
            </a:r>
            <a:r>
              <a:rPr lang="zh-CN" altLang="en-US" sz="1800" dirty="0">
                <a:solidFill>
                  <a:schemeClr val="tx1">
                    <a:lumMod val="65000"/>
                    <a:lumOff val="35000"/>
                  </a:schemeClr>
                </a:solidFill>
                <a:ea typeface="微软雅黑" panose="020B0503020204020204" pitchFamily="34" charset="-122"/>
              </a:rPr>
              <a:t>连接，减少路径访问</a:t>
            </a:r>
            <a:r>
              <a:rPr lang="zh-CN" altLang="en-US" sz="1800" dirty="0">
                <a:solidFill>
                  <a:schemeClr val="tx1">
                    <a:lumMod val="65000"/>
                    <a:lumOff val="35000"/>
                  </a:schemeClr>
                </a:solidFill>
                <a:ea typeface="微软雅黑" panose="020B0503020204020204" pitchFamily="34" charset="-122"/>
              </a:rPr>
              <a:t>长度。</a:t>
            </a:r>
            <a:endParaRPr lang="zh-CN" altLang="en-US" sz="1800" dirty="0">
              <a:solidFill>
                <a:schemeClr val="tx1">
                  <a:lumMod val="65000"/>
                  <a:lumOff val="35000"/>
                </a:schemeClr>
              </a:solidFill>
              <a:ea typeface="微软雅黑" panose="020B0503020204020204" pitchFamily="34" charset="-122"/>
            </a:endParaRPr>
          </a:p>
          <a:p>
            <a:pPr marL="285750" indent="-285750" algn="l">
              <a:buFont typeface="Wingdings" panose="05000000000000000000" charset="0"/>
              <a:buChar char="Ø"/>
            </a:pPr>
            <a:r>
              <a:rPr lang="zh-CN" altLang="en-US" sz="1800" dirty="0">
                <a:solidFill>
                  <a:schemeClr val="tx1">
                    <a:lumMod val="65000"/>
                    <a:lumOff val="35000"/>
                  </a:schemeClr>
                </a:solidFill>
                <a:ea typeface="微软雅黑" panose="020B0503020204020204" pitchFamily="34" charset="-122"/>
              </a:rPr>
              <a:t>我们在解决其他问题时，也应学会转变思路，以更好的实现实验目的。</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0" grpId="0"/>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p:cNvSpPr/>
          <p:nvPr/>
        </p:nvSpPr>
        <p:spPr bwMode="auto">
          <a:xfrm>
            <a:off x="4926090" y="908547"/>
            <a:ext cx="1102756" cy="1098291"/>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4" name="Freeform 9"/>
          <p:cNvSpPr/>
          <p:nvPr/>
        </p:nvSpPr>
        <p:spPr bwMode="auto">
          <a:xfrm>
            <a:off x="1640145" y="2870738"/>
            <a:ext cx="2078271" cy="2078271"/>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5" name="Freeform 10"/>
          <p:cNvSpPr/>
          <p:nvPr/>
        </p:nvSpPr>
        <p:spPr bwMode="auto">
          <a:xfrm>
            <a:off x="3519741" y="3308268"/>
            <a:ext cx="1192048" cy="1194281"/>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6" name="Freeform 11"/>
          <p:cNvSpPr/>
          <p:nvPr/>
        </p:nvSpPr>
        <p:spPr bwMode="auto">
          <a:xfrm>
            <a:off x="718204" y="5053927"/>
            <a:ext cx="1116150" cy="1122847"/>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7" name="Freeform 13"/>
          <p:cNvSpPr/>
          <p:nvPr/>
        </p:nvSpPr>
        <p:spPr bwMode="auto">
          <a:xfrm>
            <a:off x="1961596" y="3165401"/>
            <a:ext cx="861668" cy="868365"/>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tileRect/>
          </a:grad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28" name="Freeform 14"/>
          <p:cNvSpPr/>
          <p:nvPr/>
        </p:nvSpPr>
        <p:spPr bwMode="auto">
          <a:xfrm>
            <a:off x="986081" y="4120825"/>
            <a:ext cx="1837183" cy="1837183"/>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6000" dirty="0">
              <a:solidFill>
                <a:srgbClr val="AE002B"/>
              </a:solidFill>
              <a:latin typeface="Impact" panose="020B0806030902050204" pitchFamily="34" charset="0"/>
            </a:endParaRPr>
          </a:p>
        </p:txBody>
      </p:sp>
      <p:sp>
        <p:nvSpPr>
          <p:cNvPr id="29" name="Freeform 15"/>
          <p:cNvSpPr/>
          <p:nvPr/>
        </p:nvSpPr>
        <p:spPr bwMode="auto">
          <a:xfrm>
            <a:off x="2905857" y="1118383"/>
            <a:ext cx="2915383" cy="2915383"/>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30" name="Freeform 16"/>
          <p:cNvSpPr/>
          <p:nvPr/>
        </p:nvSpPr>
        <p:spPr bwMode="auto">
          <a:xfrm>
            <a:off x="2905857" y="4120825"/>
            <a:ext cx="1419742" cy="1417511"/>
          </a:xfrm>
          <a:custGeom>
            <a:avLst/>
            <a:gdLst>
              <a:gd name="T0" fmla="*/ 62 w 636"/>
              <a:gd name="T1" fmla="*/ 0 h 635"/>
              <a:gd name="T2" fmla="*/ 574 w 636"/>
              <a:gd name="T3" fmla="*/ 0 h 635"/>
              <a:gd name="T4" fmla="*/ 597 w 636"/>
              <a:gd name="T5" fmla="*/ 5 h 635"/>
              <a:gd name="T6" fmla="*/ 618 w 636"/>
              <a:gd name="T7" fmla="*/ 17 h 635"/>
              <a:gd name="T8" fmla="*/ 631 w 636"/>
              <a:gd name="T9" fmla="*/ 37 h 635"/>
              <a:gd name="T10" fmla="*/ 636 w 636"/>
              <a:gd name="T11" fmla="*/ 61 h 635"/>
              <a:gd name="T12" fmla="*/ 636 w 636"/>
              <a:gd name="T13" fmla="*/ 574 h 635"/>
              <a:gd name="T14" fmla="*/ 631 w 636"/>
              <a:gd name="T15" fmla="*/ 597 h 635"/>
              <a:gd name="T16" fmla="*/ 618 w 636"/>
              <a:gd name="T17" fmla="*/ 616 h 635"/>
              <a:gd name="T18" fmla="*/ 597 w 636"/>
              <a:gd name="T19" fmla="*/ 630 h 635"/>
              <a:gd name="T20" fmla="*/ 574 w 636"/>
              <a:gd name="T21" fmla="*/ 635 h 635"/>
              <a:gd name="T22" fmla="*/ 62 w 636"/>
              <a:gd name="T23" fmla="*/ 635 h 635"/>
              <a:gd name="T24" fmla="*/ 39 w 636"/>
              <a:gd name="T25" fmla="*/ 630 h 635"/>
              <a:gd name="T26" fmla="*/ 18 w 636"/>
              <a:gd name="T27" fmla="*/ 616 h 635"/>
              <a:gd name="T28" fmla="*/ 5 w 636"/>
              <a:gd name="T29" fmla="*/ 597 h 635"/>
              <a:gd name="T30" fmla="*/ 0 w 636"/>
              <a:gd name="T31" fmla="*/ 574 h 635"/>
              <a:gd name="T32" fmla="*/ 0 w 636"/>
              <a:gd name="T33" fmla="*/ 61 h 635"/>
              <a:gd name="T34" fmla="*/ 5 w 636"/>
              <a:gd name="T35" fmla="*/ 37 h 635"/>
              <a:gd name="T36" fmla="*/ 18 w 636"/>
              <a:gd name="T37" fmla="*/ 17 h 635"/>
              <a:gd name="T38" fmla="*/ 39 w 636"/>
              <a:gd name="T39" fmla="*/ 5 h 635"/>
              <a:gd name="T40" fmla="*/ 62 w 636"/>
              <a:gd name="T41"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6" h="635">
                <a:moveTo>
                  <a:pt x="62" y="0"/>
                </a:moveTo>
                <a:lnTo>
                  <a:pt x="574" y="0"/>
                </a:lnTo>
                <a:lnTo>
                  <a:pt x="597" y="5"/>
                </a:lnTo>
                <a:lnTo>
                  <a:pt x="618" y="17"/>
                </a:lnTo>
                <a:lnTo>
                  <a:pt x="631" y="37"/>
                </a:lnTo>
                <a:lnTo>
                  <a:pt x="636" y="61"/>
                </a:lnTo>
                <a:lnTo>
                  <a:pt x="636" y="574"/>
                </a:lnTo>
                <a:lnTo>
                  <a:pt x="631" y="597"/>
                </a:lnTo>
                <a:lnTo>
                  <a:pt x="618" y="616"/>
                </a:lnTo>
                <a:lnTo>
                  <a:pt x="597" y="630"/>
                </a:lnTo>
                <a:lnTo>
                  <a:pt x="574" y="635"/>
                </a:lnTo>
                <a:lnTo>
                  <a:pt x="62" y="635"/>
                </a:lnTo>
                <a:lnTo>
                  <a:pt x="39" y="630"/>
                </a:lnTo>
                <a:lnTo>
                  <a:pt x="18" y="616"/>
                </a:lnTo>
                <a:lnTo>
                  <a:pt x="5" y="597"/>
                </a:lnTo>
                <a:lnTo>
                  <a:pt x="0" y="574"/>
                </a:lnTo>
                <a:lnTo>
                  <a:pt x="0" y="61"/>
                </a:lnTo>
                <a:lnTo>
                  <a:pt x="5" y="37"/>
                </a:lnTo>
                <a:lnTo>
                  <a:pt x="18" y="17"/>
                </a:lnTo>
                <a:lnTo>
                  <a:pt x="39" y="5"/>
                </a:lnTo>
                <a:lnTo>
                  <a:pt x="62" y="0"/>
                </a:lnTo>
                <a:close/>
              </a:path>
            </a:pathLst>
          </a:custGeom>
          <a:gradFill flip="none" rotWithShape="1">
            <a:gsLst>
              <a:gs pos="3000">
                <a:schemeClr val="bg1">
                  <a:lumMod val="75000"/>
                </a:schemeClr>
              </a:gs>
              <a:gs pos="59000">
                <a:srgbClr val="FBFBFB"/>
              </a:gs>
            </a:gsLst>
            <a:lin ang="2700000" scaled="1"/>
            <a:tileRect/>
          </a:gradFill>
          <a:ln w="57150">
            <a:noFill/>
            <a:prstDash val="solid"/>
            <a:round/>
          </a:ln>
          <a:effectLst>
            <a:outerShdw blurRad="177800" dist="203200" dir="2700000" algn="tl" rotWithShape="0">
              <a:prstClr val="black">
                <a:alpha val="40000"/>
              </a:prstClr>
            </a:outerShdw>
          </a:effectLst>
        </p:spPr>
        <p:txBody>
          <a:bodyPr vert="horz" wrap="square" lIns="128580" tIns="64290" rIns="128580" bIns="64290" numCol="1" anchor="t" anchorCtr="0" compatLnSpc="1"/>
          <a:lstStyle/>
          <a:p>
            <a:endParaRPr lang="zh-CN" altLang="en-US"/>
          </a:p>
        </p:txBody>
      </p:sp>
      <p:sp>
        <p:nvSpPr>
          <p:cNvPr id="17" name="文本框 16"/>
          <p:cNvSpPr txBox="1"/>
          <p:nvPr/>
        </p:nvSpPr>
        <p:spPr>
          <a:xfrm>
            <a:off x="6790055" y="3459480"/>
            <a:ext cx="5481955" cy="768350"/>
          </a:xfrm>
          <a:prstGeom prst="rect">
            <a:avLst/>
          </a:prstGeom>
          <a:noFill/>
        </p:spPr>
        <p:txBody>
          <a:bodyPr wrap="square" rtlCol="0">
            <a:spAutoFit/>
          </a:bodyPr>
          <a:lstStyle/>
          <a:p>
            <a:pPr>
              <a:buNone/>
            </a:pPr>
            <a:r>
              <a:rPr lang="zh-CN" altLang="en-US" sz="4400" b="1" cap="all" dirty="0" smtClean="0">
                <a:latin typeface="+mj-ea"/>
                <a:ea typeface="+mj-ea"/>
                <a:cs typeface="Arial" panose="020B0604020202020204" pitchFamily="34" charset="0"/>
              </a:rPr>
              <a:t>敬请老师和同学</a:t>
            </a:r>
            <a:r>
              <a:rPr lang="zh-CN" altLang="en-US" sz="4400" b="1" cap="all" dirty="0" smtClean="0">
                <a:latin typeface="+mj-ea"/>
                <a:ea typeface="+mj-ea"/>
                <a:cs typeface="Arial" panose="020B0604020202020204" pitchFamily="34" charset="0"/>
              </a:rPr>
              <a:t>指正</a:t>
            </a:r>
            <a:endParaRPr lang="zh-CN" altLang="en-US" sz="4400" b="1" cap="all" dirty="0" smtClean="0">
              <a:latin typeface="+mj-ea"/>
              <a:ea typeface="+mj-ea"/>
              <a:cs typeface="Arial" panose="020B0604020202020204" pitchFamily="34" charset="0"/>
            </a:endParaRPr>
          </a:p>
        </p:txBody>
      </p:sp>
      <p:sp>
        <p:nvSpPr>
          <p:cNvPr id="20" name="文本框 19"/>
          <p:cNvSpPr txBox="1"/>
          <p:nvPr/>
        </p:nvSpPr>
        <p:spPr>
          <a:xfrm>
            <a:off x="6823908" y="4552992"/>
            <a:ext cx="6034841" cy="553085"/>
          </a:xfrm>
          <a:prstGeom prst="rect">
            <a:avLst/>
          </a:prstGeom>
          <a:noFill/>
        </p:spPr>
        <p:txBody>
          <a:bodyPr wrap="square" rtlCol="0">
            <a:spAutoFit/>
          </a:bodyPr>
          <a:lstStyle/>
          <a:p>
            <a:pPr>
              <a:lnSpc>
                <a:spcPct val="150000"/>
              </a:lnSpc>
              <a:buNone/>
            </a:pPr>
            <a:r>
              <a:rPr lang="zh-CN" altLang="en-US" sz="2000" cap="all" dirty="0">
                <a:latin typeface="+mj-ea"/>
                <a:ea typeface="+mj-ea"/>
                <a:cs typeface="Arial" panose="020B0604020202020204" pitchFamily="34" charset="0"/>
              </a:rPr>
              <a:t>汇报人</a:t>
            </a:r>
            <a:r>
              <a:rPr lang="zh-CN" altLang="en-US" sz="2000" cap="all" dirty="0" smtClean="0">
                <a:latin typeface="+mj-ea"/>
                <a:ea typeface="+mj-ea"/>
                <a:cs typeface="Arial" panose="020B0604020202020204" pitchFamily="34" charset="0"/>
              </a:rPr>
              <a:t>：郑彦薇    汇报</a:t>
            </a:r>
            <a:r>
              <a:rPr lang="zh-CN" altLang="en-US" sz="2000" cap="all" dirty="0">
                <a:latin typeface="+mj-ea"/>
                <a:ea typeface="+mj-ea"/>
                <a:cs typeface="Arial" panose="020B0604020202020204" pitchFamily="34" charset="0"/>
              </a:rPr>
              <a:t>时间：</a:t>
            </a:r>
            <a:r>
              <a:rPr lang="en-US" altLang="zh-CN" sz="2000" cap="all" dirty="0">
                <a:latin typeface="+mj-ea"/>
                <a:ea typeface="+mj-ea"/>
                <a:cs typeface="Arial" panose="020B0604020202020204" pitchFamily="34" charset="0"/>
              </a:rPr>
              <a:t>2022</a:t>
            </a:r>
            <a:r>
              <a:rPr lang="zh-CN" altLang="en-US" sz="2000" cap="all" dirty="0">
                <a:latin typeface="+mj-ea"/>
                <a:ea typeface="+mj-ea"/>
                <a:cs typeface="Arial" panose="020B0604020202020204" pitchFamily="34" charset="0"/>
              </a:rPr>
              <a:t>年</a:t>
            </a:r>
            <a:r>
              <a:rPr lang="en-US" altLang="zh-CN" sz="2000" cap="all" dirty="0">
                <a:latin typeface="+mj-ea"/>
                <a:ea typeface="+mj-ea"/>
                <a:cs typeface="Arial" panose="020B0604020202020204" pitchFamily="34" charset="0"/>
              </a:rPr>
              <a:t>06</a:t>
            </a:r>
            <a:r>
              <a:rPr lang="zh-CN" altLang="en-US" sz="2000" cap="all" dirty="0">
                <a:latin typeface="+mj-ea"/>
                <a:ea typeface="+mj-ea"/>
                <a:cs typeface="Arial" panose="020B0604020202020204" pitchFamily="34" charset="0"/>
              </a:rPr>
              <a:t>月</a:t>
            </a:r>
            <a:r>
              <a:rPr lang="en-US" altLang="zh-CN" sz="2000" cap="all" dirty="0">
                <a:latin typeface="+mj-ea"/>
                <a:ea typeface="+mj-ea"/>
                <a:cs typeface="Arial" panose="020B0604020202020204" pitchFamily="34" charset="0"/>
              </a:rPr>
              <a:t>07</a:t>
            </a:r>
            <a:r>
              <a:rPr lang="zh-CN" altLang="en-US" sz="2000" cap="all" dirty="0">
                <a:latin typeface="+mj-ea"/>
                <a:ea typeface="+mj-ea"/>
                <a:cs typeface="Arial" panose="020B0604020202020204" pitchFamily="34" charset="0"/>
              </a:rPr>
              <a:t>日</a:t>
            </a:r>
            <a:endParaRPr lang="zh-CN" altLang="en-US" sz="2000" cap="all" dirty="0">
              <a:latin typeface="+mj-ea"/>
              <a:ea typeface="+mj-ea"/>
              <a:cs typeface="Arial" panose="020B0604020202020204" pitchFamily="34" charset="0"/>
            </a:endParaRPr>
          </a:p>
        </p:txBody>
      </p:sp>
      <p:pic>
        <p:nvPicPr>
          <p:cNvPr id="3" name="Could This Be Love">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124575" y="-1856283"/>
            <a:ext cx="609600" cy="60960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1463" y="2143480"/>
            <a:ext cx="3453968" cy="1015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bldLst>
      <p:bldP spid="23" grpId="0" animBg="1"/>
      <p:bldP spid="24" grpId="0" animBg="1"/>
      <p:bldP spid="25" grpId="0" animBg="1"/>
      <p:bldP spid="26" grpId="0" animBg="1"/>
      <p:bldP spid="27" grpId="0" animBg="1"/>
      <p:bldP spid="28" grpId="0" animBg="1"/>
      <p:bldP spid="29" grpId="0" animBg="1"/>
      <p:bldP spid="30" grpId="0" animBg="1"/>
      <p:bldP spid="17" grpId="0"/>
      <p:bldP spid="17" grpId="1"/>
      <p:bldP spid="20" grpId="0"/>
      <p:bldP spid="2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49224" y="2955009"/>
            <a:ext cx="3184408" cy="675640"/>
          </a:xfrm>
          <a:prstGeom prst="rect">
            <a:avLst/>
          </a:prstGeom>
        </p:spPr>
        <p:txBody>
          <a:bodyPr wrap="square">
            <a:spAutoFit/>
          </a:bodyPr>
          <a:lstStyle/>
          <a:p>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描述</a:t>
            </a:r>
            <a:endPar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Freeform 15"/>
          <p:cNvSpPr/>
          <p:nvPr/>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框 10"/>
          <p:cNvSpPr txBox="1"/>
          <p:nvPr/>
        </p:nvSpPr>
        <p:spPr>
          <a:xfrm>
            <a:off x="3309550" y="2915230"/>
            <a:ext cx="1414850" cy="1569660"/>
          </a:xfrm>
          <a:prstGeom prst="rect">
            <a:avLst/>
          </a:prstGeom>
          <a:noFill/>
        </p:spPr>
        <p:txBody>
          <a:bodyPr wrap="square" rtlCol="0">
            <a:spAutoFit/>
          </a:bodyPr>
          <a:lstStyle/>
          <a:p>
            <a:pPr algn="ctr"/>
            <a:r>
              <a:rPr lang="en-US" altLang="zh-CN" sz="9600" dirty="0">
                <a:solidFill>
                  <a:srgbClr val="AE002B"/>
                </a:solidFill>
                <a:latin typeface="Impact" panose="020B0806030902050204" pitchFamily="34" charset="0"/>
              </a:rPr>
              <a:t>01</a:t>
            </a:r>
            <a:endParaRPr lang="zh-CN" altLang="en-US" sz="9600" dirty="0">
              <a:solidFill>
                <a:srgbClr val="AE002B"/>
              </a:solidFill>
              <a:latin typeface="Impact" panose="020B080603090205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6"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436370" y="2104390"/>
            <a:ext cx="76200" cy="2764790"/>
            <a:chOff x="1331651" y="1597980"/>
            <a:chExt cx="36000" cy="2364481"/>
          </a:xfrm>
          <a:solidFill>
            <a:srgbClr val="AE002B"/>
          </a:solidFill>
        </p:grpSpPr>
        <p:cxnSp>
          <p:nvCxnSpPr>
            <p:cNvPr id="13" name="直接连接符 12"/>
            <p:cNvCxnSpPr/>
            <p:nvPr/>
          </p:nvCxnSpPr>
          <p:spPr>
            <a:xfrm>
              <a:off x="1331651" y="1597980"/>
              <a:ext cx="0" cy="2364481"/>
            </a:xfrm>
            <a:prstGeom prst="line">
              <a:avLst/>
            </a:prstGeom>
            <a:grpFill/>
            <a:ln>
              <a:solidFill>
                <a:srgbClr val="AE002B"/>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97980"/>
              <a:ext cx="36000" cy="1080000"/>
            </a:xfrm>
            <a:prstGeom prst="rect">
              <a:avLst/>
            </a:prstGeom>
            <a:grpFill/>
            <a:ln>
              <a:solidFill>
                <a:srgbClr val="AE0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flipV="1">
            <a:off x="4628870" y="3612457"/>
            <a:ext cx="75600" cy="2764800"/>
            <a:chOff x="1331651" y="1572132"/>
            <a:chExt cx="36000" cy="2390327"/>
          </a:xfrm>
          <a:solidFill>
            <a:schemeClr val="bg1">
              <a:lumMod val="50000"/>
            </a:schemeClr>
          </a:solidFill>
        </p:grpSpPr>
        <p:cxnSp>
          <p:nvCxnSpPr>
            <p:cNvPr id="25" name="直接连接符 24"/>
            <p:cNvCxnSpPr/>
            <p:nvPr/>
          </p:nvCxnSpPr>
          <p:spPr>
            <a:xfrm>
              <a:off x="1331651" y="1576008"/>
              <a:ext cx="0" cy="238645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331651" y="1572132"/>
              <a:ext cx="36000" cy="10800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7797329" y="2100982"/>
            <a:ext cx="75600" cy="2764800"/>
            <a:chOff x="1331651" y="1597980"/>
            <a:chExt cx="36000" cy="2364481"/>
          </a:xfrm>
          <a:solidFill>
            <a:srgbClr val="AE002B"/>
          </a:solidFill>
        </p:grpSpPr>
        <p:cxnSp>
          <p:nvCxnSpPr>
            <p:cNvPr id="30" name="直接连接符 29"/>
            <p:cNvCxnSpPr/>
            <p:nvPr/>
          </p:nvCxnSpPr>
          <p:spPr>
            <a:xfrm>
              <a:off x="1331651" y="1597980"/>
              <a:ext cx="0" cy="2364481"/>
            </a:xfrm>
            <a:prstGeom prst="line">
              <a:avLst/>
            </a:prstGeom>
            <a:grpFill/>
            <a:ln>
              <a:solidFill>
                <a:srgbClr val="AE002B"/>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331651" y="1597980"/>
              <a:ext cx="36000" cy="1080000"/>
            </a:xfrm>
            <a:prstGeom prst="rect">
              <a:avLst/>
            </a:prstGeom>
            <a:grpFill/>
            <a:ln>
              <a:solidFill>
                <a:srgbClr val="AE0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1436370" y="3535045"/>
            <a:ext cx="2921000" cy="1430655"/>
            <a:chOff x="1331651" y="2945166"/>
            <a:chExt cx="2099921" cy="1017295"/>
          </a:xfrm>
          <a:solidFill>
            <a:srgbClr val="298EC0"/>
          </a:solidFill>
        </p:grpSpPr>
        <p:sp>
          <p:nvSpPr>
            <p:cNvPr id="7" name="矩形 6"/>
            <p:cNvSpPr/>
            <p:nvPr/>
          </p:nvSpPr>
          <p:spPr>
            <a:xfrm>
              <a:off x="1331651" y="2945166"/>
              <a:ext cx="2099921" cy="1017295"/>
            </a:xfrm>
            <a:prstGeom prst="rect">
              <a:avLst/>
            </a:prstGeom>
            <a:solidFill>
              <a:srgbClr val="AE002B"/>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3"/>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zh-CN" altLang="en-US" sz="2100" dirty="0" smtClean="0">
                  <a:sym typeface="Arial" panose="020B0604020202020204" pitchFamily="34" charset="0"/>
                </a:rPr>
                <a:t>桥的</a:t>
              </a:r>
              <a:r>
                <a:rPr lang="zh-CN" altLang="en-US" sz="2100" dirty="0" smtClean="0">
                  <a:sym typeface="Arial" panose="020B0604020202020204" pitchFamily="34" charset="0"/>
                </a:rPr>
                <a:t>定义</a:t>
              </a:r>
              <a:endParaRPr lang="zh-CN" altLang="en-US" sz="2100" dirty="0" smtClean="0">
                <a:sym typeface="Arial" panose="020B0604020202020204" pitchFamily="34" charset="0"/>
              </a:endParaRPr>
            </a:p>
          </p:txBody>
        </p:sp>
        <p:sp>
          <p:nvSpPr>
            <p:cNvPr id="68" name="文本框 67"/>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200" dirty="0">
                  <a:sym typeface="Arial" panose="020B0604020202020204" pitchFamily="34" charset="0"/>
                </a:rPr>
                <a:t>1</a:t>
              </a:r>
              <a:endParaRPr lang="zh-CN" altLang="en-US" sz="4200" dirty="0">
                <a:sym typeface="Arial" panose="020B0604020202020204" pitchFamily="34" charset="0"/>
              </a:endParaRPr>
            </a:p>
          </p:txBody>
        </p:sp>
      </p:grpSp>
      <p:grpSp>
        <p:nvGrpSpPr>
          <p:cNvPr id="4" name="组合 3"/>
          <p:cNvGrpSpPr/>
          <p:nvPr/>
        </p:nvGrpSpPr>
        <p:grpSpPr>
          <a:xfrm>
            <a:off x="4617720" y="3535045"/>
            <a:ext cx="2919600" cy="1430655"/>
            <a:chOff x="3742306" y="2945166"/>
            <a:chExt cx="2099921" cy="1017295"/>
          </a:xfrm>
        </p:grpSpPr>
        <p:sp>
          <p:nvSpPr>
            <p:cNvPr id="23" name="矩形 22"/>
            <p:cNvSpPr/>
            <p:nvPr/>
          </p:nvSpPr>
          <p:spPr>
            <a:xfrm flipV="1">
              <a:off x="3742306" y="2945166"/>
              <a:ext cx="2099921" cy="10172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4"/>
            <p:cNvSpPr txBox="1"/>
            <p:nvPr/>
          </p:nvSpPr>
          <p:spPr>
            <a:xfrm>
              <a:off x="3830598" y="3543679"/>
              <a:ext cx="1923330" cy="295300"/>
            </a:xfrm>
            <a:prstGeom prst="rect">
              <a:avLst/>
            </a:prstGeom>
            <a:noFill/>
          </p:spPr>
          <p:txBody>
            <a:bodyPr wrap="square" rtlCol="0">
              <a:spAutoFit/>
            </a:bodyPr>
            <a:lstStyle/>
            <a:p>
              <a:pPr algn="ctr">
                <a:spcBef>
                  <a:spcPts val="1055"/>
                </a:spcBef>
              </a:pPr>
              <a:r>
                <a:rPr lang="zh-CN" altLang="en-US" sz="211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求解问题</a:t>
              </a:r>
              <a:endParaRPr lang="zh-CN" altLang="en-US" sz="2110"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nvSpPr>
          <p:spPr>
            <a:xfrm>
              <a:off x="4270418" y="3042093"/>
              <a:ext cx="1075605" cy="526031"/>
            </a:xfrm>
            <a:prstGeom prst="rect">
              <a:avLst/>
            </a:prstGeom>
            <a:noFill/>
          </p:spPr>
          <p:txBody>
            <a:bodyPr wrap="square" rtlCol="0">
              <a:spAutoFit/>
            </a:bodyPr>
            <a:lstStyle/>
            <a:p>
              <a:pPr algn="ctr">
                <a:spcBef>
                  <a:spcPts val="1055"/>
                </a:spcBef>
              </a:pPr>
              <a:r>
                <a:rPr lang="en-US" altLang="zh-CN" sz="422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42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2" name="Text Placeholder 7"/>
          <p:cNvSpPr txBox="1"/>
          <p:nvPr/>
        </p:nvSpPr>
        <p:spPr>
          <a:xfrm>
            <a:off x="1699895" y="2101215"/>
            <a:ext cx="2657475" cy="1323340"/>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ea typeface="微软雅黑" panose="020B0503020204020204" pitchFamily="34" charset="-122"/>
              </a:rPr>
              <a:t>在一张图中，若某一条边被删除后该图的连通分量增加，则该边为</a:t>
            </a:r>
            <a:r>
              <a:rPr lang="zh-CN" altLang="en-US" sz="1600" b="0" dirty="0">
                <a:solidFill>
                  <a:schemeClr val="tx1">
                    <a:lumMod val="65000"/>
                    <a:lumOff val="35000"/>
                  </a:schemeClr>
                </a:solidFill>
                <a:ea typeface="微软雅黑" panose="020B0503020204020204" pitchFamily="34" charset="-122"/>
              </a:rPr>
              <a:t>桥。</a:t>
            </a:r>
            <a:endParaRPr lang="zh-CN" altLang="en-US" sz="1600" b="0" dirty="0">
              <a:solidFill>
                <a:schemeClr val="tx1">
                  <a:lumMod val="65000"/>
                  <a:lumOff val="35000"/>
                </a:schemeClr>
              </a:solidFill>
              <a:ea typeface="微软雅黑" panose="020B0503020204020204" pitchFamily="34" charset="-122"/>
            </a:endParaRPr>
          </a:p>
          <a:p>
            <a:pPr algn="l"/>
            <a:r>
              <a:rPr lang="zh-CN" altLang="en-US" sz="1600" b="0" dirty="0">
                <a:solidFill>
                  <a:schemeClr val="tx1">
                    <a:lumMod val="65000"/>
                    <a:lumOff val="35000"/>
                  </a:schemeClr>
                </a:solidFill>
                <a:ea typeface="微软雅黑" panose="020B0503020204020204" pitchFamily="34" charset="-122"/>
              </a:rPr>
              <a:t>等价</a:t>
            </a:r>
            <a:r>
              <a:rPr lang="zh-CN" altLang="en-US" sz="1600" b="0" dirty="0">
                <a:solidFill>
                  <a:schemeClr val="tx1">
                    <a:lumMod val="65000"/>
                    <a:lumOff val="35000"/>
                  </a:schemeClr>
                </a:solidFill>
                <a:ea typeface="微软雅黑" panose="020B0503020204020204" pitchFamily="34" charset="-122"/>
              </a:rPr>
              <a:t>定义：一条边是一座桥当且仅当这条边不在任何环上</a:t>
            </a:r>
            <a:endParaRPr lang="zh-CN" altLang="en-US" sz="1600" b="0" dirty="0">
              <a:solidFill>
                <a:schemeClr val="tx1">
                  <a:lumMod val="65000"/>
                  <a:lumOff val="35000"/>
                </a:schemeClr>
              </a:solidFill>
              <a:ea typeface="微软雅黑" panose="020B0503020204020204" pitchFamily="34" charset="-122"/>
            </a:endParaRPr>
          </a:p>
        </p:txBody>
      </p:sp>
      <p:sp>
        <p:nvSpPr>
          <p:cNvPr id="54" name="Text Placeholder 7"/>
          <p:cNvSpPr txBox="1"/>
          <p:nvPr/>
        </p:nvSpPr>
        <p:spPr>
          <a:xfrm>
            <a:off x="4879893" y="5128451"/>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b="0" dirty="0">
                <a:solidFill>
                  <a:schemeClr val="tx1">
                    <a:lumMod val="65000"/>
                    <a:lumOff val="35000"/>
                  </a:schemeClr>
                </a:solidFill>
                <a:ea typeface="微软雅黑" panose="020B0503020204020204" pitchFamily="34" charset="-122"/>
              </a:rPr>
              <a:t>找出一个无向图中所有的桥</a:t>
            </a:r>
            <a:endParaRPr lang="zh-CN" altLang="en-US" sz="1600" b="0" dirty="0">
              <a:solidFill>
                <a:schemeClr val="tx1">
                  <a:lumMod val="65000"/>
                  <a:lumOff val="35000"/>
                </a:schemeClr>
              </a:solidFill>
              <a:ea typeface="微软雅黑" panose="020B0503020204020204" pitchFamily="34" charset="-122"/>
            </a:endParaRPr>
          </a:p>
        </p:txBody>
      </p:sp>
      <p:sp>
        <p:nvSpPr>
          <p:cNvPr id="57" name="Text Placeholder 2"/>
          <p:cNvSpPr txBox="1"/>
          <p:nvPr/>
        </p:nvSpPr>
        <p:spPr>
          <a:xfrm>
            <a:off x="7946390" y="2032000"/>
            <a:ext cx="2770505" cy="111125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根据实验内容，可以知道解决该问题的方法主要为基准算法以及引入并查集的高效算法</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38" name="Rectangle 19"/>
          <p:cNvSpPr/>
          <p:nvPr/>
        </p:nvSpPr>
        <p:spPr>
          <a:xfrm>
            <a:off x="1072824" y="361768"/>
            <a:ext cx="151384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01 </a:t>
            </a:r>
            <a:r>
              <a:rPr lang="zh-CN" altLang="en-US" sz="2000" b="1" dirty="0">
                <a:solidFill>
                  <a:schemeClr val="tx1">
                    <a:lumMod val="65000"/>
                    <a:lumOff val="35000"/>
                  </a:schemeClr>
                </a:solidFill>
                <a:ea typeface="微软雅黑" panose="020B0503020204020204" pitchFamily="34" charset="-122"/>
              </a:rPr>
              <a:t>问题</a:t>
            </a:r>
            <a:r>
              <a:rPr lang="zh-CN" altLang="en-US" sz="2000" b="1" dirty="0">
                <a:solidFill>
                  <a:schemeClr val="tx1">
                    <a:lumMod val="65000"/>
                    <a:lumOff val="35000"/>
                  </a:schemeClr>
                </a:solidFill>
                <a:ea typeface="微软雅黑" panose="020B0503020204020204" pitchFamily="34" charset="-122"/>
              </a:rPr>
              <a:t>描述</a:t>
            </a:r>
            <a:endParaRPr lang="zh-CN" altLang="en-US" sz="2000" b="1" dirty="0">
              <a:solidFill>
                <a:schemeClr val="tx1">
                  <a:lumMod val="65000"/>
                  <a:lumOff val="35000"/>
                </a:schemeClr>
              </a:solidFill>
              <a:ea typeface="微软雅黑" panose="020B0503020204020204" pitchFamily="34" charset="-122"/>
            </a:endParaRPr>
          </a:p>
        </p:txBody>
      </p:sp>
      <p:sp>
        <p:nvSpPr>
          <p:cNvPr id="39"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0"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grpSp>
        <p:nvGrpSpPr>
          <p:cNvPr id="2" name="组合 1"/>
          <p:cNvGrpSpPr/>
          <p:nvPr/>
        </p:nvGrpSpPr>
        <p:grpSpPr>
          <a:xfrm>
            <a:off x="7797165" y="3534410"/>
            <a:ext cx="2919600" cy="1437005"/>
            <a:chOff x="1331651" y="2945166"/>
            <a:chExt cx="2099921" cy="1017295"/>
          </a:xfrm>
          <a:solidFill>
            <a:srgbClr val="298EC0"/>
          </a:solidFill>
        </p:grpSpPr>
        <p:sp>
          <p:nvSpPr>
            <p:cNvPr id="8" name="矩形 7"/>
            <p:cNvSpPr/>
            <p:nvPr/>
          </p:nvSpPr>
          <p:spPr>
            <a:xfrm>
              <a:off x="1331651" y="2945166"/>
              <a:ext cx="2099921" cy="1017295"/>
            </a:xfrm>
            <a:prstGeom prst="rect">
              <a:avLst/>
            </a:prstGeom>
            <a:solidFill>
              <a:srgbClr val="AE002B"/>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zh-CN" altLang="en-US" sz="2100" dirty="0" smtClean="0">
                  <a:sym typeface="Arial" panose="020B0604020202020204" pitchFamily="34" charset="0"/>
                </a:rPr>
                <a:t>求解</a:t>
              </a:r>
              <a:r>
                <a:rPr lang="zh-CN" altLang="en-US" sz="2100" dirty="0" smtClean="0">
                  <a:sym typeface="Arial" panose="020B0604020202020204" pitchFamily="34" charset="0"/>
                </a:rPr>
                <a:t>方法</a:t>
              </a:r>
              <a:endParaRPr lang="zh-CN" altLang="en-US" sz="2100" dirty="0" smtClean="0">
                <a:sym typeface="Arial" panose="020B0604020202020204" pitchFamily="34" charset="0"/>
              </a:endParaRPr>
            </a:p>
          </p:txBody>
        </p:sp>
        <p:sp>
          <p:nvSpPr>
            <p:cNvPr id="10" name="文本框 9"/>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200" dirty="0">
                  <a:sym typeface="Arial" panose="020B0604020202020204" pitchFamily="34" charset="0"/>
                </a:rPr>
                <a:t>3</a:t>
              </a:r>
              <a:endParaRPr lang="zh-CN" altLang="en-US" sz="4200" dirty="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400" fill="hold"/>
                        <p:tgtEl>
                          <p:spTgt spid="57"/>
                        </p:tgtEl>
                        <p:attrNameLst>
                          <p:attrName>ppt_w</p:attrName>
                        </p:attrNameLst>
                      </p:cBhvr>
                      <p:tavLst>
                        <p:tav tm="0">
                          <p:val>
                            <p:fltVal val="0"/>
                          </p:val>
                        </p:tav>
                        <p:tav tm="100000">
                          <p:val>
                            <p:strVal val="#ppt_w"/>
                          </p:val>
                        </p:tav>
                      </p:tavLst>
                    </p:anim>
                    <p:anim calcmode="lin" valueType="num">
                      <p:cBhvr>
                        <p:cTn dur="400" fill="hold"/>
                        <p:tgtEl>
                          <p:spTgt spid="57"/>
                        </p:tgtEl>
                        <p:attrNameLst>
                          <p:attrName>ppt_h</p:attrName>
                        </p:attrNameLst>
                      </p:cBhvr>
                      <p:tavLst>
                        <p:tav tm="0">
                          <p:val>
                            <p:fltVal val="0"/>
                          </p:val>
                        </p:tav>
                        <p:tav tm="100000">
                          <p:val>
                            <p:strVal val="#ppt_h"/>
                          </p:val>
                        </p:tav>
                      </p:tavLst>
                    </p:anim>
                    <p:animEffect transition="in" filter="fade">
                      <p:cBhvr>
                        <p:cTn dur="400"/>
                        <p:tgtEl>
                          <p:spTgt spid="57"/>
                        </p:tgtEl>
                      </p:cBhvr>
                    </p:animEffect>
                  </p:childTnLst>
                </p:cTn>
              </p:par>
            </p:tnLst>
          </p:tmpl>
        </p:tmplLst>
      </p:bldP>
      <p:bldP spid="38" grpId="0"/>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49224" y="2955009"/>
            <a:ext cx="3184408" cy="675640"/>
          </a:xfrm>
          <a:prstGeom prst="rect">
            <a:avLst/>
          </a:prstGeom>
        </p:spPr>
        <p:txBody>
          <a:bodyPr wrap="square">
            <a:spAutoFit/>
          </a:bodyPr>
          <a:lstStyle/>
          <a:p>
            <a:r>
              <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rPr>
              <a:t>基准算法</a:t>
            </a:r>
            <a:endParaRPr lang="zh-CN" altLang="en-US" sz="3795" dirty="0">
              <a:solidFill>
                <a:srgbClr val="AE00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Freeform 15"/>
          <p:cNvSpPr/>
          <p:nvPr/>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框 10"/>
          <p:cNvSpPr txBox="1"/>
          <p:nvPr/>
        </p:nvSpPr>
        <p:spPr>
          <a:xfrm>
            <a:off x="3119050" y="2915230"/>
            <a:ext cx="1795850" cy="1569660"/>
          </a:xfrm>
          <a:prstGeom prst="rect">
            <a:avLst/>
          </a:prstGeom>
          <a:noFill/>
        </p:spPr>
        <p:txBody>
          <a:bodyPr wrap="square" rtlCol="0">
            <a:spAutoFit/>
          </a:bodyPr>
          <a:lstStyle/>
          <a:p>
            <a:pPr algn="ctr"/>
            <a:r>
              <a:rPr lang="en-US" altLang="zh-CN" sz="9600" dirty="0">
                <a:solidFill>
                  <a:srgbClr val="AE002B"/>
                </a:solidFill>
                <a:latin typeface="Impact" panose="020B0806030902050204" pitchFamily="34" charset="0"/>
              </a:rPr>
              <a:t>02</a:t>
            </a:r>
            <a:endParaRPr lang="zh-CN" altLang="en-US" sz="9600" dirty="0">
              <a:solidFill>
                <a:srgbClr val="AE002B"/>
              </a:solidFill>
              <a:latin typeface="Impact" panose="020B080603090205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26"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35016" r="16077"/>
          <a:stretch>
            <a:fillRect/>
          </a:stretch>
        </p:blipFill>
        <p:spPr>
          <a:xfrm>
            <a:off x="5115920" y="1426965"/>
            <a:ext cx="2626912" cy="5030257"/>
          </a:xfrm>
          <a:prstGeom prst="rect">
            <a:avLst/>
          </a:prstGeom>
        </p:spPr>
      </p:pic>
      <p:sp>
        <p:nvSpPr>
          <p:cNvPr id="2" name="矩形 1"/>
          <p:cNvSpPr/>
          <p:nvPr/>
        </p:nvSpPr>
        <p:spPr>
          <a:xfrm>
            <a:off x="5363243" y="1997048"/>
            <a:ext cx="2161507" cy="3760512"/>
          </a:xfrm>
          <a:prstGeom prst="rect">
            <a:avLst/>
          </a:prstGeom>
          <a:blipFill dpi="0"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t="264" b="2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41"/>
          <p:cNvGrpSpPr/>
          <p:nvPr/>
        </p:nvGrpSpPr>
        <p:grpSpPr>
          <a:xfrm>
            <a:off x="8559298" y="1822325"/>
            <a:ext cx="876685" cy="876685"/>
            <a:chOff x="8115591" y="1727927"/>
            <a:chExt cx="831273" cy="831273"/>
          </a:xfrm>
          <a:solidFill>
            <a:schemeClr val="bg1"/>
          </a:solidFill>
        </p:grpSpPr>
        <p:sp>
          <p:nvSpPr>
            <p:cNvPr id="88" name="Oval 12"/>
            <p:cNvSpPr/>
            <p:nvPr/>
          </p:nvSpPr>
          <p:spPr>
            <a:xfrm>
              <a:off x="8115591" y="1727927"/>
              <a:ext cx="831273" cy="83127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89" name="Group 14"/>
            <p:cNvGrpSpPr/>
            <p:nvPr/>
          </p:nvGrpSpPr>
          <p:grpSpPr>
            <a:xfrm>
              <a:off x="8338661" y="1951357"/>
              <a:ext cx="383755" cy="384412"/>
              <a:chOff x="9145588" y="4435475"/>
              <a:chExt cx="464344" cy="465138"/>
            </a:xfrm>
            <a:grpFill/>
          </p:grpSpPr>
          <p:sp>
            <p:nvSpPr>
              <p:cNvPr id="9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9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grpSp>
      </p:grpSp>
      <p:grpSp>
        <p:nvGrpSpPr>
          <p:cNvPr id="99" name="Group 43"/>
          <p:cNvGrpSpPr/>
          <p:nvPr/>
        </p:nvGrpSpPr>
        <p:grpSpPr>
          <a:xfrm>
            <a:off x="3423496" y="3616326"/>
            <a:ext cx="876685" cy="876685"/>
            <a:chOff x="3245823" y="3429000"/>
            <a:chExt cx="831273" cy="831273"/>
          </a:xfrm>
          <a:solidFill>
            <a:srgbClr val="009882"/>
          </a:solidFill>
        </p:grpSpPr>
        <p:sp>
          <p:nvSpPr>
            <p:cNvPr id="100" name="Oval 11"/>
            <p:cNvSpPr/>
            <p:nvPr/>
          </p:nvSpPr>
          <p:spPr>
            <a:xfrm>
              <a:off x="3245823" y="3429000"/>
              <a:ext cx="831273" cy="83127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101" name="Group 24"/>
            <p:cNvGrpSpPr/>
            <p:nvPr/>
          </p:nvGrpSpPr>
          <p:grpSpPr>
            <a:xfrm>
              <a:off x="3541739" y="3652429"/>
              <a:ext cx="263709" cy="384412"/>
              <a:chOff x="3582988" y="3510757"/>
              <a:chExt cx="319088" cy="465138"/>
            </a:xfrm>
            <a:grpFill/>
          </p:grpSpPr>
          <p:sp>
            <p:nvSpPr>
              <p:cNvPr id="102"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AE002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103"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AE002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grpSp>
      </p:grpSp>
      <p:grpSp>
        <p:nvGrpSpPr>
          <p:cNvPr id="104" name="Group 42"/>
          <p:cNvGrpSpPr/>
          <p:nvPr/>
        </p:nvGrpSpPr>
        <p:grpSpPr>
          <a:xfrm>
            <a:off x="8558572" y="3616326"/>
            <a:ext cx="876685" cy="876685"/>
            <a:chOff x="8114903" y="3428999"/>
            <a:chExt cx="831273" cy="831273"/>
          </a:xfrm>
          <a:solidFill>
            <a:schemeClr val="bg1"/>
          </a:solidFill>
        </p:grpSpPr>
        <p:sp>
          <p:nvSpPr>
            <p:cNvPr id="105" name="Oval 13"/>
            <p:cNvSpPr/>
            <p:nvPr/>
          </p:nvSpPr>
          <p:spPr>
            <a:xfrm>
              <a:off x="8114903" y="3428999"/>
              <a:ext cx="831273" cy="83127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106" name="Group 27"/>
            <p:cNvGrpSpPr/>
            <p:nvPr/>
          </p:nvGrpSpPr>
          <p:grpSpPr>
            <a:xfrm>
              <a:off x="8337871" y="3678854"/>
              <a:ext cx="384412" cy="323405"/>
              <a:chOff x="5368132" y="2625725"/>
              <a:chExt cx="465138" cy="391319"/>
            </a:xfrm>
            <a:grpFill/>
          </p:grpSpPr>
          <p:sp>
            <p:nvSpPr>
              <p:cNvPr id="10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sp>
            <p:nvSpPr>
              <p:cNvPr id="10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sp>
            <p:nvSpPr>
              <p:cNvPr id="10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10" name="Group 3"/>
          <p:cNvGrpSpPr/>
          <p:nvPr/>
        </p:nvGrpSpPr>
        <p:grpSpPr>
          <a:xfrm>
            <a:off x="3453976" y="1824865"/>
            <a:ext cx="876685" cy="876685"/>
            <a:chOff x="3245823" y="1727927"/>
            <a:chExt cx="831273" cy="831273"/>
          </a:xfrm>
          <a:solidFill>
            <a:srgbClr val="009882"/>
          </a:solidFill>
        </p:grpSpPr>
        <p:sp>
          <p:nvSpPr>
            <p:cNvPr id="111" name="Oval 10"/>
            <p:cNvSpPr/>
            <p:nvPr/>
          </p:nvSpPr>
          <p:spPr>
            <a:xfrm>
              <a:off x="3245823" y="1727927"/>
              <a:ext cx="831273" cy="83127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112" name="Group 31"/>
            <p:cNvGrpSpPr/>
            <p:nvPr/>
          </p:nvGrpSpPr>
          <p:grpSpPr>
            <a:xfrm>
              <a:off x="3469581" y="1949424"/>
              <a:ext cx="383755" cy="383755"/>
              <a:chOff x="4439444" y="1652588"/>
              <a:chExt cx="464344" cy="464344"/>
            </a:xfrm>
            <a:grpFill/>
          </p:grpSpPr>
          <p:sp>
            <p:nvSpPr>
              <p:cNvPr id="11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rgbClr val="AE002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11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rgbClr val="AE002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sp>
            <p:nvSpPr>
              <p:cNvPr id="11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rgbClr val="AE002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a:sym typeface="Gill Sans" charset="0"/>
                </a:endParaRPr>
              </a:p>
            </p:txBody>
          </p:sp>
        </p:grpSp>
      </p:grpSp>
      <p:sp>
        <p:nvSpPr>
          <p:cNvPr id="46" name="Text Placeholder 7"/>
          <p:cNvSpPr txBox="1"/>
          <p:nvPr/>
        </p:nvSpPr>
        <p:spPr>
          <a:xfrm>
            <a:off x="838200" y="1928495"/>
            <a:ext cx="2157095" cy="847725"/>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en-US" altLang="zh-CN" sz="1800" b="0" dirty="0">
                <a:solidFill>
                  <a:schemeClr val="tx1">
                    <a:lumMod val="65000"/>
                    <a:lumOff val="35000"/>
                  </a:schemeClr>
                </a:solidFill>
                <a:ea typeface="微软雅黑" panose="020B0503020204020204" pitchFamily="34" charset="-122"/>
              </a:rPr>
              <a:t>1. </a:t>
            </a:r>
            <a:r>
              <a:rPr lang="zh-CN" altLang="en-US" sz="1800" b="0" dirty="0">
                <a:solidFill>
                  <a:schemeClr val="tx1">
                    <a:lumMod val="65000"/>
                    <a:lumOff val="35000"/>
                  </a:schemeClr>
                </a:solidFill>
                <a:ea typeface="微软雅黑" panose="020B0503020204020204" pitchFamily="34" charset="-122"/>
              </a:rPr>
              <a:t>请计算原始图的连通分量数</a:t>
            </a:r>
            <a:endParaRPr lang="zh-CN" altLang="en-US" sz="1800" b="0" dirty="0">
              <a:solidFill>
                <a:schemeClr val="tx1">
                  <a:lumMod val="65000"/>
                  <a:lumOff val="35000"/>
                </a:schemeClr>
              </a:solidFill>
              <a:ea typeface="微软雅黑" panose="020B0503020204020204" pitchFamily="34" charset="-122"/>
            </a:endParaRPr>
          </a:p>
        </p:txBody>
      </p:sp>
      <p:sp>
        <p:nvSpPr>
          <p:cNvPr id="48" name="Text Placeholder 7"/>
          <p:cNvSpPr txBox="1"/>
          <p:nvPr/>
        </p:nvSpPr>
        <p:spPr>
          <a:xfrm>
            <a:off x="869315" y="3619500"/>
            <a:ext cx="2292350" cy="1064260"/>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en-US" altLang="zh-CN" sz="1800" b="0" dirty="0">
                <a:solidFill>
                  <a:schemeClr val="tx1">
                    <a:lumMod val="65000"/>
                    <a:lumOff val="35000"/>
                  </a:schemeClr>
                </a:solidFill>
                <a:ea typeface="微软雅黑" panose="020B0503020204020204" pitchFamily="34" charset="-122"/>
              </a:rPr>
              <a:t>3. </a:t>
            </a:r>
            <a:r>
              <a:rPr lang="zh-CN" altLang="en-US" sz="1800" b="0" dirty="0">
                <a:solidFill>
                  <a:schemeClr val="tx1">
                    <a:lumMod val="65000"/>
                    <a:lumOff val="35000"/>
                  </a:schemeClr>
                </a:solidFill>
                <a:ea typeface="微软雅黑" panose="020B0503020204020204" pitchFamily="34" charset="-122"/>
              </a:rPr>
              <a:t>复原边信息，即将上一步删除的边添回图中</a:t>
            </a:r>
            <a:endParaRPr lang="zh-CN" altLang="en-US" sz="1800" b="0" dirty="0">
              <a:solidFill>
                <a:schemeClr val="tx1">
                  <a:lumMod val="65000"/>
                  <a:lumOff val="35000"/>
                </a:schemeClr>
              </a:solidFill>
              <a:ea typeface="微软雅黑" panose="020B0503020204020204" pitchFamily="34" charset="-122"/>
            </a:endParaRPr>
          </a:p>
        </p:txBody>
      </p:sp>
      <p:sp>
        <p:nvSpPr>
          <p:cNvPr id="58" name="Text Placeholder 7"/>
          <p:cNvSpPr txBox="1"/>
          <p:nvPr/>
        </p:nvSpPr>
        <p:spPr>
          <a:xfrm>
            <a:off x="9689465" y="1877060"/>
            <a:ext cx="2292350" cy="845820"/>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en-US" altLang="zh-CN" sz="1800" b="0" dirty="0">
                <a:solidFill>
                  <a:schemeClr val="tx1">
                    <a:lumMod val="65000"/>
                    <a:lumOff val="35000"/>
                  </a:schemeClr>
                </a:solidFill>
                <a:ea typeface="微软雅黑" panose="020B0503020204020204" pitchFamily="34" charset="-122"/>
              </a:rPr>
              <a:t>2. </a:t>
            </a:r>
            <a:r>
              <a:rPr lang="zh-CN" altLang="en-US" sz="1800" b="0" dirty="0">
                <a:solidFill>
                  <a:schemeClr val="tx1">
                    <a:lumMod val="65000"/>
                    <a:lumOff val="35000"/>
                  </a:schemeClr>
                </a:solidFill>
                <a:ea typeface="微软雅黑" panose="020B0503020204020204" pitchFamily="34" charset="-122"/>
              </a:rPr>
              <a:t>根据边数设置循环，删除边并统计当前按图的连通分量数</a:t>
            </a:r>
            <a:endParaRPr lang="zh-CN" altLang="en-US" sz="1800" b="0" dirty="0">
              <a:solidFill>
                <a:schemeClr val="tx1">
                  <a:lumMod val="65000"/>
                  <a:lumOff val="35000"/>
                </a:schemeClr>
              </a:solidFill>
              <a:ea typeface="微软雅黑" panose="020B0503020204020204" pitchFamily="34" charset="-122"/>
            </a:endParaRPr>
          </a:p>
        </p:txBody>
      </p:sp>
      <p:sp>
        <p:nvSpPr>
          <p:cNvPr id="60" name="Text Placeholder 7"/>
          <p:cNvSpPr txBox="1"/>
          <p:nvPr/>
        </p:nvSpPr>
        <p:spPr>
          <a:xfrm>
            <a:off x="9689465" y="3586480"/>
            <a:ext cx="2538095" cy="1443355"/>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en-US" altLang="zh-CN" sz="1800" b="0" dirty="0">
                <a:solidFill>
                  <a:schemeClr val="tx1">
                    <a:lumMod val="65000"/>
                    <a:lumOff val="35000"/>
                  </a:schemeClr>
                </a:solidFill>
                <a:ea typeface="微软雅黑" panose="020B0503020204020204" pitchFamily="34" charset="-122"/>
              </a:rPr>
              <a:t>4. </a:t>
            </a:r>
            <a:r>
              <a:rPr lang="zh-CN" altLang="en-US" sz="1800" b="0" dirty="0">
                <a:solidFill>
                  <a:schemeClr val="tx1">
                    <a:lumMod val="65000"/>
                    <a:lumOff val="35000"/>
                  </a:schemeClr>
                </a:solidFill>
                <a:ea typeface="微软雅黑" panose="020B0503020204020204" pitchFamily="34" charset="-122"/>
              </a:rPr>
              <a:t>比较第</a:t>
            </a:r>
            <a:r>
              <a:rPr lang="en-US" altLang="zh-CN" sz="1800" b="0" dirty="0">
                <a:solidFill>
                  <a:schemeClr val="tx1">
                    <a:lumMod val="65000"/>
                    <a:lumOff val="35000"/>
                  </a:schemeClr>
                </a:solidFill>
                <a:ea typeface="微软雅黑" panose="020B0503020204020204" pitchFamily="34" charset="-122"/>
              </a:rPr>
              <a:t>2</a:t>
            </a:r>
            <a:r>
              <a:rPr lang="zh-CN" altLang="en-US" sz="1800" b="0" dirty="0">
                <a:solidFill>
                  <a:schemeClr val="tx1">
                    <a:lumMod val="65000"/>
                    <a:lumOff val="35000"/>
                  </a:schemeClr>
                </a:solidFill>
                <a:ea typeface="微软雅黑" panose="020B0503020204020204" pitchFamily="34" charset="-122"/>
              </a:rPr>
              <a:t>步所求连通分量数与原连通分量数，若发生</a:t>
            </a:r>
            <a:r>
              <a:rPr lang="zh-CN" altLang="en-US" sz="1800" b="0" dirty="0">
                <a:solidFill>
                  <a:schemeClr val="tx1">
                    <a:lumMod val="65000"/>
                    <a:lumOff val="35000"/>
                  </a:schemeClr>
                </a:solidFill>
                <a:ea typeface="微软雅黑" panose="020B0503020204020204" pitchFamily="34" charset="-122"/>
              </a:rPr>
              <a:t>改变，则该边为桥</a:t>
            </a:r>
            <a:endParaRPr lang="zh-CN" altLang="en-US" sz="1800" b="0" dirty="0">
              <a:solidFill>
                <a:schemeClr val="tx1">
                  <a:lumMod val="65000"/>
                  <a:lumOff val="35000"/>
                </a:schemeClr>
              </a:solidFill>
              <a:ea typeface="微软雅黑" panose="020B0503020204020204" pitchFamily="34" charset="-122"/>
            </a:endParaRPr>
          </a:p>
        </p:txBody>
      </p:sp>
      <p:sp>
        <p:nvSpPr>
          <p:cNvPr id="44" name="Rectangle 19"/>
          <p:cNvSpPr/>
          <p:nvPr/>
        </p:nvSpPr>
        <p:spPr>
          <a:xfrm>
            <a:off x="1072824" y="361768"/>
            <a:ext cx="268478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02 </a:t>
            </a:r>
            <a:r>
              <a:rPr lang="zh-CN" altLang="en-US" sz="2000" b="1" dirty="0">
                <a:solidFill>
                  <a:schemeClr val="tx1">
                    <a:lumMod val="65000"/>
                    <a:lumOff val="35000"/>
                  </a:schemeClr>
                </a:solidFill>
                <a:ea typeface="微软雅黑" panose="020B0503020204020204" pitchFamily="34" charset="-122"/>
              </a:rPr>
              <a:t>基准算法</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解题</a:t>
            </a:r>
            <a:r>
              <a:rPr lang="zh-CN" altLang="en-US" sz="2000" b="1" dirty="0">
                <a:solidFill>
                  <a:schemeClr val="tx1">
                    <a:lumMod val="65000"/>
                    <a:lumOff val="35000"/>
                  </a:schemeClr>
                </a:solidFill>
                <a:ea typeface="微软雅黑" panose="020B0503020204020204" pitchFamily="34" charset="-122"/>
              </a:rPr>
              <a:t>思路</a:t>
            </a:r>
            <a:endParaRPr lang="zh-CN" altLang="en-US" sz="2000" b="1" dirty="0">
              <a:solidFill>
                <a:schemeClr val="tx1">
                  <a:lumMod val="65000"/>
                  <a:lumOff val="35000"/>
                </a:schemeClr>
              </a:solidFill>
              <a:ea typeface="微软雅黑" panose="020B0503020204020204" pitchFamily="34" charset="-122"/>
            </a:endParaRPr>
          </a:p>
        </p:txBody>
      </p:sp>
      <p:sp>
        <p:nvSpPr>
          <p:cNvPr id="45"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46" grpId="0"/>
      <p:bldP spid="48" grpId="0"/>
      <p:bldP spid="58" grpId="0"/>
      <p:bldP spid="60" grpId="0"/>
      <p:bldP spid="44" grpId="0"/>
      <p:bldP spid="45"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24"/>
          <p:cNvSpPr txBox="1"/>
          <p:nvPr/>
        </p:nvSpPr>
        <p:spPr>
          <a:xfrm>
            <a:off x="524510" y="1456055"/>
            <a:ext cx="3590925" cy="3138170"/>
          </a:xfrm>
          <a:prstGeom prst="rect">
            <a:avLst/>
          </a:prstGeom>
          <a:noFill/>
        </p:spPr>
        <p:txBody>
          <a:bodyPr wrap="square" rtlCol="0">
            <a:spAutoFit/>
          </a:bodyPr>
          <a:lstStyle/>
          <a:p>
            <a:pPr algn="l"/>
            <a:r>
              <a:rPr lang="zh-CN" altLang="en-US" sz="1800" dirty="0">
                <a:solidFill>
                  <a:schemeClr val="tx1">
                    <a:lumMod val="65000"/>
                    <a:lumOff val="35000"/>
                  </a:schemeClr>
                </a:solidFill>
                <a:ea typeface="微软雅黑" panose="020B0503020204020204" pitchFamily="34" charset="-122"/>
              </a:rPr>
              <a:t>在该方法中，使用邻接表存储图信息。</a:t>
            </a:r>
            <a:endParaRPr lang="zh-CN" altLang="en-US" sz="1800" dirty="0">
              <a:solidFill>
                <a:schemeClr val="tx1">
                  <a:lumMod val="65000"/>
                  <a:lumOff val="35000"/>
                </a:schemeClr>
              </a:solidFill>
              <a:ea typeface="微软雅黑" panose="020B0503020204020204" pitchFamily="34" charset="-122"/>
            </a:endParaRPr>
          </a:p>
          <a:p>
            <a:pPr algn="l"/>
            <a:endParaRPr lang="zh-CN" altLang="en-US" sz="1800" dirty="0">
              <a:solidFill>
                <a:schemeClr val="tx1">
                  <a:lumMod val="65000"/>
                  <a:lumOff val="35000"/>
                </a:schemeClr>
              </a:solidFill>
              <a:ea typeface="微软雅黑" panose="020B0503020204020204" pitchFamily="34" charset="-122"/>
            </a:endParaRPr>
          </a:p>
          <a:p>
            <a:pPr algn="l"/>
            <a:r>
              <a:rPr lang="zh-CN" altLang="en-US" sz="1800" dirty="0">
                <a:solidFill>
                  <a:schemeClr val="tx1">
                    <a:lumMod val="65000"/>
                    <a:lumOff val="35000"/>
                  </a:schemeClr>
                </a:solidFill>
                <a:ea typeface="微软雅黑" panose="020B0503020204020204" pitchFamily="34" charset="-122"/>
              </a:rPr>
              <a:t>原因：对于稀疏数据，如果采用邻接矩阵进行存储，会得到稀疏矩阵，当处理数据较大时是非常消耗空间的；另外，该方法中采用</a:t>
            </a:r>
            <a:r>
              <a:rPr lang="en-US" altLang="zh-CN" sz="1800" dirty="0">
                <a:solidFill>
                  <a:schemeClr val="tx1">
                    <a:lumMod val="65000"/>
                    <a:lumOff val="35000"/>
                  </a:schemeClr>
                </a:solidFill>
                <a:ea typeface="微软雅黑" panose="020B0503020204020204" pitchFamily="34" charset="-122"/>
              </a:rPr>
              <a:t>dfs</a:t>
            </a:r>
            <a:r>
              <a:rPr lang="zh-CN" altLang="en-US" sz="1800" dirty="0">
                <a:solidFill>
                  <a:schemeClr val="tx1">
                    <a:lumMod val="65000"/>
                    <a:lumOff val="35000"/>
                  </a:schemeClr>
                </a:solidFill>
                <a:ea typeface="微软雅黑" panose="020B0503020204020204" pitchFamily="34" charset="-122"/>
              </a:rPr>
              <a:t>统计连通分量数，而对于</a:t>
            </a:r>
            <a:r>
              <a:rPr lang="en-US" altLang="zh-CN" sz="1800" dirty="0">
                <a:solidFill>
                  <a:schemeClr val="tx1">
                    <a:lumMod val="65000"/>
                    <a:lumOff val="35000"/>
                  </a:schemeClr>
                </a:solidFill>
                <a:ea typeface="微软雅黑" panose="020B0503020204020204" pitchFamily="34" charset="-122"/>
              </a:rPr>
              <a:t>dfs</a:t>
            </a:r>
            <a:r>
              <a:rPr lang="zh-CN" altLang="en-US" sz="1800" dirty="0">
                <a:solidFill>
                  <a:schemeClr val="tx1">
                    <a:lumMod val="65000"/>
                    <a:lumOff val="35000"/>
                  </a:schemeClr>
                </a:solidFill>
                <a:ea typeface="微软雅黑" panose="020B0503020204020204" pitchFamily="34" charset="-122"/>
              </a:rPr>
              <a:t>而言，使用邻接表存储时，时间复杂度为</a:t>
            </a:r>
            <a:r>
              <a:rPr lang="en-US" altLang="zh-CN" sz="1800" dirty="0">
                <a:solidFill>
                  <a:schemeClr val="tx1">
                    <a:lumMod val="65000"/>
                    <a:lumOff val="35000"/>
                  </a:schemeClr>
                </a:solidFill>
                <a:ea typeface="微软雅黑" panose="020B0503020204020204" pitchFamily="34" charset="-122"/>
              </a:rPr>
              <a:t>O(E+V)</a:t>
            </a:r>
            <a:r>
              <a:rPr lang="zh-CN" altLang="en-US" sz="1800" dirty="0">
                <a:solidFill>
                  <a:schemeClr val="tx1">
                    <a:lumMod val="65000"/>
                    <a:lumOff val="35000"/>
                  </a:schemeClr>
                </a:solidFill>
                <a:ea typeface="微软雅黑" panose="020B0503020204020204" pitchFamily="34" charset="-122"/>
              </a:rPr>
              <a:t>，但若使用邻接矩阵，时间复杂度为</a:t>
            </a:r>
            <a:r>
              <a:rPr lang="en-US" altLang="zh-CN" sz="1800" dirty="0">
                <a:solidFill>
                  <a:schemeClr val="tx1">
                    <a:lumMod val="65000"/>
                    <a:lumOff val="35000"/>
                  </a:schemeClr>
                </a:solidFill>
                <a:ea typeface="微软雅黑" panose="020B0503020204020204" pitchFamily="34" charset="-122"/>
              </a:rPr>
              <a:t>O(V²)</a:t>
            </a:r>
            <a:endParaRPr lang="en-US" altLang="zh-CN" sz="1800" dirty="0">
              <a:solidFill>
                <a:schemeClr val="tx1">
                  <a:lumMod val="65000"/>
                  <a:lumOff val="35000"/>
                </a:schemeClr>
              </a:solidFill>
              <a:ea typeface="微软雅黑" panose="020B0503020204020204" pitchFamily="34" charset="-122"/>
            </a:endParaRPr>
          </a:p>
        </p:txBody>
      </p:sp>
      <p:sp>
        <p:nvSpPr>
          <p:cNvPr id="41" name="Rectangle 19"/>
          <p:cNvSpPr/>
          <p:nvPr/>
        </p:nvSpPr>
        <p:spPr>
          <a:xfrm>
            <a:off x="1072824" y="361768"/>
            <a:ext cx="446278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02 </a:t>
            </a:r>
            <a:r>
              <a:rPr lang="zh-CN" altLang="en-US" sz="2000" b="1" dirty="0">
                <a:solidFill>
                  <a:schemeClr val="tx1">
                    <a:lumMod val="65000"/>
                    <a:lumOff val="35000"/>
                  </a:schemeClr>
                </a:solidFill>
                <a:ea typeface="微软雅黑" panose="020B0503020204020204" pitchFamily="34" charset="-122"/>
              </a:rPr>
              <a:t>基准算法</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采用的数据结构及</a:t>
            </a:r>
            <a:r>
              <a:rPr lang="zh-CN" altLang="en-US" sz="2000" b="1" dirty="0">
                <a:solidFill>
                  <a:schemeClr val="tx1">
                    <a:lumMod val="65000"/>
                    <a:lumOff val="35000"/>
                  </a:schemeClr>
                </a:solidFill>
                <a:ea typeface="微软雅黑" panose="020B0503020204020204" pitchFamily="34" charset="-122"/>
              </a:rPr>
              <a:t>伪代码</a:t>
            </a:r>
            <a:endParaRPr lang="zh-CN" altLang="en-US" sz="2000" b="1" dirty="0">
              <a:solidFill>
                <a:schemeClr val="tx1">
                  <a:lumMod val="65000"/>
                  <a:lumOff val="35000"/>
                </a:schemeClr>
              </a:solidFill>
              <a:ea typeface="微软雅黑" panose="020B0503020204020204" pitchFamily="34" charset="-122"/>
            </a:endParaRPr>
          </a:p>
        </p:txBody>
      </p:sp>
      <p:sp>
        <p:nvSpPr>
          <p:cNvPr id="42"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3"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
        <p:nvSpPr>
          <p:cNvPr id="2" name="Rectangle 19"/>
          <p:cNvSpPr/>
          <p:nvPr/>
        </p:nvSpPr>
        <p:spPr>
          <a:xfrm>
            <a:off x="409249" y="1023438"/>
            <a:ext cx="1960880" cy="398780"/>
          </a:xfrm>
          <a:prstGeom prst="rect">
            <a:avLst/>
          </a:prstGeom>
        </p:spPr>
        <p:txBody>
          <a:bodyPr wrap="none">
            <a:spAutoFit/>
          </a:bodyPr>
          <a:lstStyle/>
          <a:p>
            <a:r>
              <a:rPr lang="zh-CN" altLang="en-US" sz="2000" b="1" dirty="0">
                <a:solidFill>
                  <a:schemeClr val="tx1">
                    <a:lumMod val="65000"/>
                    <a:lumOff val="35000"/>
                  </a:schemeClr>
                </a:solidFill>
                <a:ea typeface="微软雅黑" panose="020B0503020204020204" pitchFamily="34" charset="-122"/>
              </a:rPr>
              <a:t>采用的</a:t>
            </a:r>
            <a:r>
              <a:rPr lang="zh-CN" altLang="en-US" sz="2000" b="1" dirty="0">
                <a:solidFill>
                  <a:schemeClr val="tx1">
                    <a:lumMod val="65000"/>
                    <a:lumOff val="35000"/>
                  </a:schemeClr>
                </a:solidFill>
                <a:ea typeface="微软雅黑" panose="020B0503020204020204" pitchFamily="34" charset="-122"/>
              </a:rPr>
              <a:t>数据结构</a:t>
            </a:r>
            <a:endParaRPr lang="zh-CN" altLang="en-US" sz="2000" b="1" dirty="0">
              <a:solidFill>
                <a:schemeClr val="tx1">
                  <a:lumMod val="65000"/>
                  <a:lumOff val="35000"/>
                </a:schemeClr>
              </a:solidFill>
              <a:ea typeface="微软雅黑" panose="020B0503020204020204" pitchFamily="34" charset="-122"/>
            </a:endParaRPr>
          </a:p>
        </p:txBody>
      </p:sp>
      <p:sp>
        <p:nvSpPr>
          <p:cNvPr id="3" name="Rectangle 19"/>
          <p:cNvSpPr/>
          <p:nvPr/>
        </p:nvSpPr>
        <p:spPr>
          <a:xfrm>
            <a:off x="5421304" y="1057093"/>
            <a:ext cx="944880" cy="398780"/>
          </a:xfrm>
          <a:prstGeom prst="rect">
            <a:avLst/>
          </a:prstGeom>
        </p:spPr>
        <p:txBody>
          <a:bodyPr wrap="none">
            <a:spAutoFit/>
          </a:bodyPr>
          <a:p>
            <a:r>
              <a:rPr lang="zh-CN" altLang="en-US" sz="2000" b="1" dirty="0">
                <a:solidFill>
                  <a:schemeClr val="tx1">
                    <a:lumMod val="65000"/>
                    <a:lumOff val="35000"/>
                  </a:schemeClr>
                </a:solidFill>
                <a:ea typeface="微软雅黑" panose="020B0503020204020204" pitchFamily="34" charset="-122"/>
              </a:rPr>
              <a:t>伪代码</a:t>
            </a:r>
            <a:endParaRPr lang="zh-CN" altLang="en-US" sz="2000" b="1" dirty="0">
              <a:solidFill>
                <a:schemeClr val="tx1">
                  <a:lumMod val="65000"/>
                  <a:lumOff val="35000"/>
                </a:schemeClr>
              </a:solidFill>
              <a:ea typeface="微软雅黑" panose="020B0503020204020204" pitchFamily="34" charset="-122"/>
            </a:endParaRPr>
          </a:p>
        </p:txBody>
      </p:sp>
      <p:cxnSp>
        <p:nvCxnSpPr>
          <p:cNvPr id="4" name="直接连接符 3"/>
          <p:cNvCxnSpPr/>
          <p:nvPr/>
        </p:nvCxnSpPr>
        <p:spPr>
          <a:xfrm flipH="1">
            <a:off x="4773295" y="775970"/>
            <a:ext cx="12065" cy="5720080"/>
          </a:xfrm>
          <a:prstGeom prst="line">
            <a:avLst/>
          </a:prstGeom>
        </p:spPr>
        <p:style>
          <a:lnRef idx="1">
            <a:schemeClr val="accent3"/>
          </a:lnRef>
          <a:fillRef idx="0">
            <a:schemeClr val="accent3"/>
          </a:fillRef>
          <a:effectRef idx="0">
            <a:schemeClr val="accent3"/>
          </a:effectRef>
          <a:fontRef idx="minor">
            <a:schemeClr val="tx1"/>
          </a:fontRef>
        </p:style>
      </p:cxnSp>
      <p:pic>
        <p:nvPicPr>
          <p:cNvPr id="5" name="图片 1" descr="852543018837183e2765549599e0084"/>
          <p:cNvPicPr>
            <a:picLocks noChangeAspect="1"/>
          </p:cNvPicPr>
          <p:nvPr/>
        </p:nvPicPr>
        <p:blipFill>
          <a:blip r:embed="rId2"/>
          <a:stretch>
            <a:fillRect/>
          </a:stretch>
        </p:blipFill>
        <p:spPr>
          <a:xfrm>
            <a:off x="7077075" y="663575"/>
            <a:ext cx="4541520" cy="6440170"/>
          </a:xfrm>
          <a:prstGeom prst="rect">
            <a:avLst/>
          </a:prstGeom>
        </p:spPr>
      </p:pic>
      <p:sp>
        <p:nvSpPr>
          <p:cNvPr id="6" name="TextBox 24"/>
          <p:cNvSpPr txBox="1"/>
          <p:nvPr/>
        </p:nvSpPr>
        <p:spPr>
          <a:xfrm>
            <a:off x="5113655" y="1671955"/>
            <a:ext cx="1810385" cy="64516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根据思路，得到伪代码如右所示：</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0" grpId="0"/>
      <p:bldP spid="41" grpId="0"/>
      <p:bldP spid="42" grpId="0" animBg="1"/>
      <p:bldP spid="43" grpId="0" animBg="1"/>
      <p:bldP spid="2"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9"/>
          <p:cNvSpPr/>
          <p:nvPr/>
        </p:nvSpPr>
        <p:spPr>
          <a:xfrm>
            <a:off x="1072824" y="361768"/>
            <a:ext cx="293878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02 </a:t>
            </a:r>
            <a:r>
              <a:rPr lang="zh-CN" altLang="en-US" sz="2000" b="1" dirty="0">
                <a:solidFill>
                  <a:schemeClr val="tx1">
                    <a:lumMod val="65000"/>
                    <a:lumOff val="35000"/>
                  </a:schemeClr>
                </a:solidFill>
                <a:ea typeface="微软雅黑" panose="020B0503020204020204" pitchFamily="34" charset="-122"/>
              </a:rPr>
              <a:t>基准算法</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正确性</a:t>
            </a:r>
            <a:r>
              <a:rPr lang="zh-CN" altLang="en-US" sz="2000" b="1" dirty="0">
                <a:solidFill>
                  <a:schemeClr val="tx1">
                    <a:lumMod val="65000"/>
                    <a:lumOff val="35000"/>
                  </a:schemeClr>
                </a:solidFill>
                <a:ea typeface="微软雅黑" panose="020B0503020204020204" pitchFamily="34" charset="-122"/>
              </a:rPr>
              <a:t>验证</a:t>
            </a:r>
            <a:endParaRPr lang="zh-CN" altLang="en-US" sz="2000" b="1" dirty="0">
              <a:solidFill>
                <a:schemeClr val="tx1">
                  <a:lumMod val="65000"/>
                  <a:lumOff val="35000"/>
                </a:schemeClr>
              </a:solidFill>
              <a:ea typeface="微软雅黑" panose="020B0503020204020204" pitchFamily="34" charset="-122"/>
            </a:endParaRPr>
          </a:p>
        </p:txBody>
      </p:sp>
      <p:sp>
        <p:nvSpPr>
          <p:cNvPr id="31"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2"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pic>
        <p:nvPicPr>
          <p:cNvPr id="3" name="图片 3" descr="https://upload.wikimedia.org/wikipedia/commons/thumb/d/df/Graph_cut_edges.svg/200px-Graph_cut_edges.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57935" y="1239520"/>
            <a:ext cx="1905000" cy="1905000"/>
          </a:xfrm>
          <a:prstGeom prst="rect">
            <a:avLst/>
          </a:prstGeom>
          <a:noFill/>
          <a:ln>
            <a:noFill/>
          </a:ln>
        </p:spPr>
      </p:pic>
      <p:sp>
        <p:nvSpPr>
          <p:cNvPr id="6" name="TextBox 24"/>
          <p:cNvSpPr txBox="1"/>
          <p:nvPr/>
        </p:nvSpPr>
        <p:spPr>
          <a:xfrm>
            <a:off x="1257300" y="951865"/>
            <a:ext cx="8531225"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下图是一个有</a:t>
            </a:r>
            <a:r>
              <a:rPr lang="en-US" altLang="zh-CN" sz="1800" dirty="0">
                <a:solidFill>
                  <a:schemeClr val="tx1">
                    <a:lumMod val="65000"/>
                    <a:lumOff val="35000"/>
                  </a:schemeClr>
                </a:solidFill>
                <a:ea typeface="微软雅黑" panose="020B0503020204020204" pitchFamily="34" charset="-122"/>
              </a:rPr>
              <a:t>16</a:t>
            </a:r>
            <a:r>
              <a:rPr lang="zh-CN" altLang="en-US" sz="1800" dirty="0">
                <a:solidFill>
                  <a:schemeClr val="tx1">
                    <a:lumMod val="65000"/>
                    <a:lumOff val="35000"/>
                  </a:schemeClr>
                </a:solidFill>
                <a:ea typeface="微软雅黑" panose="020B0503020204020204" pitchFamily="34" charset="-122"/>
              </a:rPr>
              <a:t>个顶点，</a:t>
            </a:r>
            <a:r>
              <a:rPr lang="en-US" altLang="zh-CN" sz="1800" dirty="0">
                <a:solidFill>
                  <a:schemeClr val="tx1">
                    <a:lumMod val="65000"/>
                    <a:lumOff val="35000"/>
                  </a:schemeClr>
                </a:solidFill>
                <a:ea typeface="微软雅黑" panose="020B0503020204020204" pitchFamily="34" charset="-122"/>
              </a:rPr>
              <a:t>15</a:t>
            </a:r>
            <a:r>
              <a:rPr lang="zh-CN" altLang="en-US" sz="1800" dirty="0">
                <a:solidFill>
                  <a:schemeClr val="tx1">
                    <a:lumMod val="65000"/>
                    <a:lumOff val="35000"/>
                  </a:schemeClr>
                </a:solidFill>
                <a:ea typeface="微软雅黑" panose="020B0503020204020204" pitchFamily="34" charset="-122"/>
              </a:rPr>
              <a:t>条边，</a:t>
            </a:r>
            <a:r>
              <a:rPr lang="en-US" altLang="zh-CN" sz="1800" dirty="0">
                <a:solidFill>
                  <a:schemeClr val="tx1">
                    <a:lumMod val="65000"/>
                    <a:lumOff val="35000"/>
                  </a:schemeClr>
                </a:solidFill>
                <a:ea typeface="微软雅黑" panose="020B0503020204020204" pitchFamily="34" charset="-122"/>
              </a:rPr>
              <a:t>6</a:t>
            </a:r>
            <a:r>
              <a:rPr lang="zh-CN" altLang="en-US" sz="1800" dirty="0">
                <a:solidFill>
                  <a:schemeClr val="tx1">
                    <a:lumMod val="65000"/>
                    <a:lumOff val="35000"/>
                  </a:schemeClr>
                </a:solidFill>
                <a:ea typeface="微软雅黑" panose="020B0503020204020204" pitchFamily="34" charset="-122"/>
              </a:rPr>
              <a:t>条桥的图，利用该图验证算法的正确性</a:t>
            </a:r>
            <a:endParaRPr lang="zh-CN" altLang="en-US" sz="1800" dirty="0">
              <a:solidFill>
                <a:schemeClr val="tx1">
                  <a:lumMod val="65000"/>
                  <a:lumOff val="35000"/>
                </a:schemeClr>
              </a:solidFill>
              <a:ea typeface="微软雅黑" panose="020B0503020204020204" pitchFamily="34" charset="-122"/>
            </a:endParaRPr>
          </a:p>
        </p:txBody>
      </p:sp>
      <p:sp>
        <p:nvSpPr>
          <p:cNvPr id="2" name="TextBox 24"/>
          <p:cNvSpPr txBox="1"/>
          <p:nvPr/>
        </p:nvSpPr>
        <p:spPr>
          <a:xfrm>
            <a:off x="1257935" y="3400425"/>
            <a:ext cx="7012305"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程序读取图的信息，运行程序得到如下所示结果：</a:t>
            </a:r>
            <a:endParaRPr lang="zh-CN" altLang="en-US" sz="1800" dirty="0">
              <a:solidFill>
                <a:schemeClr val="tx1">
                  <a:lumMod val="65000"/>
                  <a:lumOff val="35000"/>
                </a:schemeClr>
              </a:solidFill>
              <a:ea typeface="微软雅黑" panose="020B0503020204020204" pitchFamily="34" charset="-122"/>
            </a:endParaRPr>
          </a:p>
        </p:txBody>
      </p:sp>
      <p:pic>
        <p:nvPicPr>
          <p:cNvPr id="9" name="图片 9" descr="1654167768448"/>
          <p:cNvPicPr>
            <a:picLocks noChangeAspect="1"/>
          </p:cNvPicPr>
          <p:nvPr/>
        </p:nvPicPr>
        <p:blipFill>
          <a:blip r:embed="rId3"/>
          <a:stretch>
            <a:fillRect/>
          </a:stretch>
        </p:blipFill>
        <p:spPr>
          <a:xfrm>
            <a:off x="1388745" y="3904615"/>
            <a:ext cx="6141085" cy="695960"/>
          </a:xfrm>
          <a:prstGeom prst="rect">
            <a:avLst/>
          </a:prstGeom>
        </p:spPr>
      </p:pic>
      <p:sp>
        <p:nvSpPr>
          <p:cNvPr id="4" name="TextBox 24"/>
          <p:cNvSpPr txBox="1"/>
          <p:nvPr/>
        </p:nvSpPr>
        <p:spPr>
          <a:xfrm>
            <a:off x="1257935" y="5056505"/>
            <a:ext cx="7012305" cy="368300"/>
          </a:xfrm>
          <a:prstGeom prst="rect">
            <a:avLst/>
          </a:prstGeom>
          <a:noFill/>
        </p:spPr>
        <p:txBody>
          <a:bodyPr wrap="square" rtlCol="0">
            <a:spAutoFit/>
          </a:bodyPr>
          <a:p>
            <a:pPr algn="l"/>
            <a:r>
              <a:rPr lang="zh-CN" altLang="en-US" sz="1800" dirty="0">
                <a:solidFill>
                  <a:schemeClr val="tx1">
                    <a:lumMod val="65000"/>
                    <a:lumOff val="35000"/>
                  </a:schemeClr>
                </a:solidFill>
                <a:ea typeface="微软雅黑" panose="020B0503020204020204" pitchFamily="34" charset="-122"/>
              </a:rPr>
              <a:t>算法正确性得以验证。</a:t>
            </a:r>
            <a:endParaRPr lang="zh-CN" altLang="en-US" sz="1800"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30" grpId="0"/>
      <p:bldP spid="31" grpId="0" animBg="1"/>
      <p:bldP spid="32" grpId="0" animBg="1"/>
      <p:bldP spid="6" grpId="0"/>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任意多边形 178"/>
          <p:cNvSpPr/>
          <p:nvPr/>
        </p:nvSpPr>
        <p:spPr bwMode="auto">
          <a:xfrm>
            <a:off x="809242" y="1450497"/>
            <a:ext cx="1567674" cy="3454106"/>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rgbClr val="AE002B"/>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grpSp>
        <p:nvGrpSpPr>
          <p:cNvPr id="6" name="组合 5"/>
          <p:cNvGrpSpPr/>
          <p:nvPr/>
        </p:nvGrpSpPr>
        <p:grpSpPr>
          <a:xfrm>
            <a:off x="813052" y="1680422"/>
            <a:ext cx="658423" cy="1949140"/>
            <a:chOff x="2267202" y="1680422"/>
            <a:chExt cx="658423" cy="1949140"/>
          </a:xfrm>
          <a:solidFill>
            <a:srgbClr val="AE002B"/>
          </a:solidFill>
        </p:grpSpPr>
        <p:sp>
          <p:nvSpPr>
            <p:cNvPr id="180" name="Freeform 37"/>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2" name="组合 1"/>
            <p:cNvGrpSpPr/>
            <p:nvPr/>
          </p:nvGrpSpPr>
          <p:grpSpPr>
            <a:xfrm>
              <a:off x="2462290" y="2482548"/>
              <a:ext cx="165477" cy="344888"/>
              <a:chOff x="3505027" y="3162328"/>
              <a:chExt cx="165477" cy="344888"/>
            </a:xfrm>
            <a:grpFill/>
          </p:grpSpPr>
          <p:sp>
            <p:nvSpPr>
              <p:cNvPr id="186" name="Freeform 157"/>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58"/>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1364526" y="3976365"/>
            <a:ext cx="2663311" cy="656681"/>
            <a:chOff x="2692946" y="4096380"/>
            <a:chExt cx="2663311" cy="656681"/>
          </a:xfrm>
        </p:grpSpPr>
        <p:grpSp>
          <p:nvGrpSpPr>
            <p:cNvPr id="209" name="组合 208"/>
            <p:cNvGrpSpPr/>
            <p:nvPr/>
          </p:nvGrpSpPr>
          <p:grpSpPr>
            <a:xfrm>
              <a:off x="2692946" y="4096380"/>
              <a:ext cx="496430" cy="656681"/>
              <a:chOff x="3883026" y="4608513"/>
              <a:chExt cx="452438" cy="598488"/>
            </a:xfrm>
          </p:grpSpPr>
          <p:sp>
            <p:nvSpPr>
              <p:cNvPr id="181" name="Freeform 138"/>
              <p:cNvSpPr>
                <a:spLocks noEditPoints="1"/>
              </p:cNvSpPr>
              <p:nvPr/>
            </p:nvSpPr>
            <p:spPr bwMode="auto">
              <a:xfrm>
                <a:off x="3883026" y="4760913"/>
                <a:ext cx="354013" cy="446088"/>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solidFill>
                <a:srgbClr val="FFFFFF"/>
              </a:solidFill>
              <a:ln w="0">
                <a:noFill/>
                <a:prstDash val="solid"/>
                <a:round/>
              </a:ln>
            </p:spPr>
            <p:txBody>
              <a:bodyPr vert="horz" wrap="square" lIns="91440" tIns="45720" rIns="91440" bIns="45720" numCol="1" anchor="t" anchorCtr="0" compatLnSpc="1"/>
              <a:lstStyle/>
              <a:p>
                <a:endParaRPr lang="zh-CN" altLang="en-US"/>
              </a:p>
            </p:txBody>
          </p:sp>
          <p:sp>
            <p:nvSpPr>
              <p:cNvPr id="182" name="Freeform 139"/>
              <p:cNvSpPr>
                <a:spLocks noEditPoints="1"/>
              </p:cNvSpPr>
              <p:nvPr/>
            </p:nvSpPr>
            <p:spPr bwMode="auto">
              <a:xfrm>
                <a:off x="3973513" y="4791076"/>
                <a:ext cx="219075" cy="214313"/>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solidFill>
                <a:srgbClr val="FFFFFF"/>
              </a:solidFill>
              <a:ln w="0">
                <a:noFill/>
                <a:prstDash val="solid"/>
                <a:round/>
              </a:ln>
            </p:spPr>
            <p:txBody>
              <a:bodyPr vert="horz" wrap="square" lIns="91440" tIns="45720" rIns="91440" bIns="45720" numCol="1" anchor="t" anchorCtr="0" compatLnSpc="1"/>
              <a:lstStyle/>
              <a:p>
                <a:endParaRPr lang="zh-CN" altLang="en-US"/>
              </a:p>
            </p:txBody>
          </p:sp>
          <p:sp>
            <p:nvSpPr>
              <p:cNvPr id="183" name="Freeform 140"/>
              <p:cNvSpPr>
                <a:spLocks noEditPoints="1"/>
              </p:cNvSpPr>
              <p:nvPr/>
            </p:nvSpPr>
            <p:spPr bwMode="auto">
              <a:xfrm>
                <a:off x="4102101" y="4608513"/>
                <a:ext cx="233363" cy="204788"/>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solidFill>
                <a:srgbClr val="FFFFFF"/>
              </a:solidFill>
              <a:ln w="0">
                <a:noFill/>
                <a:prstDash val="solid"/>
                <a:round/>
              </a:ln>
            </p:spPr>
            <p:txBody>
              <a:bodyPr vert="horz" wrap="square" lIns="91440" tIns="45720" rIns="91440" bIns="45720" numCol="1" anchor="t" anchorCtr="0" compatLnSpc="1"/>
              <a:lstStyle/>
              <a:p>
                <a:endParaRPr lang="zh-CN" altLang="en-US"/>
              </a:p>
            </p:txBody>
          </p:sp>
          <p:sp>
            <p:nvSpPr>
              <p:cNvPr id="184" name="Rectangle 141"/>
              <p:cNvSpPr>
                <a:spLocks noChangeArrowheads="1"/>
              </p:cNvSpPr>
              <p:nvPr/>
            </p:nvSpPr>
            <p:spPr bwMode="auto">
              <a:xfrm>
                <a:off x="4156076" y="4664076"/>
                <a:ext cx="120650" cy="9525"/>
              </a:xfrm>
              <a:prstGeom prst="rect">
                <a:avLst/>
              </a:prstGeom>
              <a:solidFill>
                <a:srgbClr val="FFFFFF"/>
              </a:solidFill>
              <a:ln w="0">
                <a:noFill/>
                <a:prstDash val="solid"/>
                <a:miter lim="800000"/>
              </a:ln>
            </p:spPr>
            <p:txBody>
              <a:bodyPr vert="horz" wrap="square" lIns="91440" tIns="45720" rIns="91440" bIns="45720" numCol="1" anchor="t" anchorCtr="0" compatLnSpc="1"/>
              <a:lstStyle/>
              <a:p>
                <a:endParaRPr lang="zh-CN" altLang="en-US"/>
              </a:p>
            </p:txBody>
          </p:sp>
          <p:sp>
            <p:nvSpPr>
              <p:cNvPr id="185" name="Rectangle 142"/>
              <p:cNvSpPr>
                <a:spLocks noChangeArrowheads="1"/>
              </p:cNvSpPr>
              <p:nvPr/>
            </p:nvSpPr>
            <p:spPr bwMode="auto">
              <a:xfrm>
                <a:off x="4156076" y="4705351"/>
                <a:ext cx="120650" cy="9525"/>
              </a:xfrm>
              <a:prstGeom prst="rect">
                <a:avLst/>
              </a:prstGeom>
              <a:solidFill>
                <a:srgbClr val="FFFFFF"/>
              </a:solidFill>
              <a:ln w="0">
                <a:noFill/>
                <a:prstDash val="solid"/>
                <a:miter lim="800000"/>
              </a:ln>
            </p:spPr>
            <p:txBody>
              <a:bodyPr vert="horz" wrap="square" lIns="91440" tIns="45720" rIns="91440" bIns="45720" numCol="1" anchor="t" anchorCtr="0" compatLnSpc="1"/>
              <a:lstStyle/>
              <a:p>
                <a:endParaRPr lang="zh-CN" altLang="en-US"/>
              </a:p>
            </p:txBody>
          </p:sp>
        </p:grpSp>
        <p:sp>
          <p:nvSpPr>
            <p:cNvPr id="195" name="Freeform 148"/>
            <p:cNvSpPr/>
            <p:nvPr/>
          </p:nvSpPr>
          <p:spPr bwMode="auto">
            <a:xfrm>
              <a:off x="5034013" y="4232245"/>
              <a:ext cx="322244" cy="168961"/>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solidFill>
              <a:srgbClr val="FFFFFF"/>
            </a:solidFill>
            <a:ln w="0">
              <a:noFill/>
              <a:prstDash val="solid"/>
              <a:round/>
            </a:ln>
          </p:spPr>
          <p:txBody>
            <a:bodyPr vert="horz" wrap="square" lIns="91440" tIns="45720" rIns="91440" bIns="45720" numCol="1" anchor="t" anchorCtr="0" compatLnSpc="1"/>
            <a:lstStyle/>
            <a:p>
              <a:endParaRPr lang="zh-CN" altLang="en-US"/>
            </a:p>
          </p:txBody>
        </p:sp>
      </p:grpSp>
      <p:sp>
        <p:nvSpPr>
          <p:cNvPr id="47" name="TextBox 23"/>
          <p:cNvSpPr txBox="1"/>
          <p:nvPr/>
        </p:nvSpPr>
        <p:spPr>
          <a:xfrm>
            <a:off x="2828925" y="4201160"/>
            <a:ext cx="9573260" cy="506730"/>
          </a:xfrm>
          <a:prstGeom prst="rect">
            <a:avLst/>
          </a:prstGeom>
          <a:noFill/>
        </p:spPr>
        <p:txBody>
          <a:bodyPr wrap="square" rtlCol="0">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根据上述时间统计，可以看到基准法在处理大数据时，并不能够在有限时间内对问题进行求解。</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8" name="TextBox 24"/>
          <p:cNvSpPr txBox="1"/>
          <p:nvPr/>
        </p:nvSpPr>
        <p:spPr>
          <a:xfrm>
            <a:off x="2756533" y="1450444"/>
            <a:ext cx="6870700" cy="368300"/>
          </a:xfrm>
          <a:prstGeom prst="rect">
            <a:avLst/>
          </a:prstGeom>
          <a:noFill/>
        </p:spPr>
        <p:txBody>
          <a:bodyPr wrap="none" rtlCol="0">
            <a:spAutoFit/>
          </a:bodyPr>
          <a:lstStyle/>
          <a:p>
            <a:r>
              <a:rPr lang="zh-CN" altLang="en-US" sz="1800" dirty="0">
                <a:solidFill>
                  <a:schemeClr val="tx1">
                    <a:lumMod val="65000"/>
                    <a:lumOff val="35000"/>
                  </a:schemeClr>
                </a:solidFill>
                <a:ea typeface="微软雅黑" panose="020B0503020204020204" pitchFamily="34" charset="-122"/>
              </a:rPr>
              <a:t>使用基准法求解给定图</a:t>
            </a:r>
            <a:r>
              <a:rPr lang="en-US" altLang="zh-CN" sz="1800" dirty="0">
                <a:solidFill>
                  <a:schemeClr val="tx1">
                    <a:lumMod val="65000"/>
                    <a:lumOff val="35000"/>
                  </a:schemeClr>
                </a:solidFill>
                <a:ea typeface="微软雅黑" panose="020B0503020204020204" pitchFamily="34" charset="-122"/>
              </a:rPr>
              <a:t>mediumDG</a:t>
            </a:r>
            <a:r>
              <a:rPr lang="zh-CN" altLang="en-US" sz="1800" dirty="0">
                <a:solidFill>
                  <a:schemeClr val="tx1">
                    <a:lumMod val="65000"/>
                    <a:lumOff val="35000"/>
                  </a:schemeClr>
                </a:solidFill>
                <a:ea typeface="微软雅黑" panose="020B0503020204020204" pitchFamily="34" charset="-122"/>
              </a:rPr>
              <a:t>和</a:t>
            </a:r>
            <a:r>
              <a:rPr lang="en-US" altLang="zh-CN" sz="1800" dirty="0">
                <a:solidFill>
                  <a:schemeClr val="tx1">
                    <a:lumMod val="65000"/>
                    <a:lumOff val="35000"/>
                  </a:schemeClr>
                </a:solidFill>
                <a:ea typeface="微软雅黑" panose="020B0503020204020204" pitchFamily="34" charset="-122"/>
              </a:rPr>
              <a:t>largeG</a:t>
            </a:r>
            <a:r>
              <a:rPr lang="zh-CN" altLang="en-US" sz="1800" dirty="0">
                <a:solidFill>
                  <a:schemeClr val="tx1">
                    <a:lumMod val="65000"/>
                    <a:lumOff val="35000"/>
                  </a:schemeClr>
                </a:solidFill>
                <a:ea typeface="微软雅黑" panose="020B0503020204020204" pitchFamily="34" charset="-122"/>
              </a:rPr>
              <a:t>的桥数量，统计运行时间</a:t>
            </a:r>
            <a:endParaRPr lang="zh-CN" altLang="en-US" sz="1800" dirty="0">
              <a:solidFill>
                <a:schemeClr val="tx1">
                  <a:lumMod val="65000"/>
                  <a:lumOff val="35000"/>
                </a:schemeClr>
              </a:solidFill>
              <a:ea typeface="微软雅黑" panose="020B0503020204020204" pitchFamily="34" charset="-122"/>
            </a:endParaRPr>
          </a:p>
        </p:txBody>
      </p:sp>
      <p:sp>
        <p:nvSpPr>
          <p:cNvPr id="60" name="Rectangle 19"/>
          <p:cNvSpPr/>
          <p:nvPr/>
        </p:nvSpPr>
        <p:spPr>
          <a:xfrm>
            <a:off x="1072824" y="361768"/>
            <a:ext cx="2684780" cy="398780"/>
          </a:xfrm>
          <a:prstGeom prst="rect">
            <a:avLst/>
          </a:prstGeom>
        </p:spPr>
        <p:txBody>
          <a:bodyPr wrap="none">
            <a:spAutoFit/>
          </a:bodyPr>
          <a:lstStyle/>
          <a:p>
            <a:r>
              <a:rPr lang="en-US" altLang="zh-CN" sz="2000" b="1" dirty="0">
                <a:solidFill>
                  <a:schemeClr val="tx1">
                    <a:lumMod val="65000"/>
                    <a:lumOff val="35000"/>
                  </a:schemeClr>
                </a:solidFill>
                <a:ea typeface="微软雅黑" panose="020B0503020204020204" pitchFamily="34" charset="-122"/>
              </a:rPr>
              <a:t>02 </a:t>
            </a:r>
            <a:r>
              <a:rPr lang="zh-CN" altLang="en-US" sz="2000" b="1" dirty="0">
                <a:solidFill>
                  <a:schemeClr val="tx1">
                    <a:lumMod val="65000"/>
                    <a:lumOff val="35000"/>
                  </a:schemeClr>
                </a:solidFill>
                <a:ea typeface="微软雅黑" panose="020B0503020204020204" pitchFamily="34" charset="-122"/>
              </a:rPr>
              <a:t>基准算法</a:t>
            </a:r>
            <a:r>
              <a:rPr lang="en-US" altLang="zh-CN" sz="2000" b="1" dirty="0">
                <a:solidFill>
                  <a:schemeClr val="tx1">
                    <a:lumMod val="65000"/>
                    <a:lumOff val="35000"/>
                  </a:schemeClr>
                </a:solidFill>
                <a:ea typeface="微软雅黑" panose="020B0503020204020204" pitchFamily="34" charset="-122"/>
              </a:rPr>
              <a:t>--</a:t>
            </a:r>
            <a:r>
              <a:rPr lang="zh-CN" altLang="en-US" sz="2000" b="1" dirty="0">
                <a:solidFill>
                  <a:schemeClr val="tx1">
                    <a:lumMod val="65000"/>
                    <a:lumOff val="35000"/>
                  </a:schemeClr>
                </a:solidFill>
                <a:ea typeface="微软雅黑" panose="020B0503020204020204" pitchFamily="34" charset="-122"/>
              </a:rPr>
              <a:t>性能</a:t>
            </a:r>
            <a:r>
              <a:rPr lang="zh-CN" altLang="en-US" sz="2000" b="1" dirty="0">
                <a:solidFill>
                  <a:schemeClr val="tx1">
                    <a:lumMod val="65000"/>
                    <a:lumOff val="35000"/>
                  </a:schemeClr>
                </a:solidFill>
                <a:ea typeface="微软雅黑" panose="020B0503020204020204" pitchFamily="34" charset="-122"/>
              </a:rPr>
              <a:t>分析</a:t>
            </a:r>
            <a:endParaRPr lang="zh-CN" altLang="en-US" sz="2000" b="1" dirty="0">
              <a:solidFill>
                <a:schemeClr val="tx1">
                  <a:lumMod val="65000"/>
                  <a:lumOff val="35000"/>
                </a:schemeClr>
              </a:solidFill>
              <a:ea typeface="微软雅黑" panose="020B0503020204020204" pitchFamily="34" charset="-122"/>
            </a:endParaRPr>
          </a:p>
        </p:txBody>
      </p:sp>
      <p:sp>
        <p:nvSpPr>
          <p:cNvPr id="61" name="Oval 11"/>
          <p:cNvSpPr/>
          <p:nvPr/>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2" name="Oval 11"/>
          <p:cNvSpPr/>
          <p:nvPr/>
        </p:nvSpPr>
        <p:spPr>
          <a:xfrm>
            <a:off x="555092"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1" name="图片 11" descr="1654167984374"/>
          <p:cNvPicPr>
            <a:picLocks noChangeAspect="1"/>
          </p:cNvPicPr>
          <p:nvPr/>
        </p:nvPicPr>
        <p:blipFill>
          <a:blip r:embed="rId1"/>
          <a:stretch>
            <a:fillRect/>
          </a:stretch>
        </p:blipFill>
        <p:spPr>
          <a:xfrm>
            <a:off x="2828925" y="2032635"/>
            <a:ext cx="9479280" cy="187198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879" y="15925"/>
            <a:ext cx="2085816" cy="61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79" grpId="0" bldLvl="0" animBg="1"/>
      <p:bldP spid="47" grpId="0"/>
      <p:bldP spid="48" grpId="0"/>
      <p:bldP spid="60" grpId="0"/>
      <p:bldP spid="61" grpId="0" animBg="1"/>
      <p:bldP spid="62" grpId="0" animBg="1"/>
    </p:bldLst>
  </p:timing>
</p:sld>
</file>

<file path=ppt/tags/tag1.xml><?xml version="1.0" encoding="utf-8"?>
<p:tagLst xmlns:p="http://schemas.openxmlformats.org/presentationml/2006/main">
  <p:tag name="ISPRING_PRESENTATION_TITLE" val="58d32ce6a0069"/>
  <p:tag name="COMMONDATA" val="eyJoZGlkIjoiNWI4MjA0ODNhMTkxNTA0ZmJlMDEyMGNmNTBmMzEyMjg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2524</Words>
  <Application>WPS 演示</Application>
  <PresentationFormat>自定义</PresentationFormat>
  <Paragraphs>198</Paragraphs>
  <Slides>23</Slides>
  <Notes>26</Notes>
  <HiddenSlides>0</HiddenSlides>
  <MMClips>2</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23</vt:i4>
      </vt:variant>
    </vt:vector>
  </HeadingPairs>
  <TitlesOfParts>
    <vt:vector size="48" baseType="lpstr">
      <vt:lpstr>Arial</vt:lpstr>
      <vt:lpstr>宋体</vt:lpstr>
      <vt:lpstr>Wingdings</vt:lpstr>
      <vt:lpstr>Calibri</vt:lpstr>
      <vt:lpstr>Impact</vt:lpstr>
      <vt:lpstr>Kozuka Gothic Pro B</vt:lpstr>
      <vt:lpstr>微软雅黑</vt:lpstr>
      <vt:lpstr>Times New Roman</vt:lpstr>
      <vt:lpstr>Lato Regular</vt:lpstr>
      <vt:lpstr>Segoe Print</vt:lpstr>
      <vt:lpstr>Gill Sans</vt:lpstr>
      <vt:lpstr>Arial Unicode MS</vt:lpstr>
      <vt:lpstr>微软雅黑 Light</vt:lpstr>
      <vt:lpstr>나눔고딕</vt:lpstr>
      <vt:lpstr>Adobe Myungjo Std M</vt:lpstr>
      <vt:lpstr>Lato</vt:lpstr>
      <vt:lpstr>MS PGothic</vt:lpstr>
      <vt:lpstr>Helvetica Light</vt:lpstr>
      <vt:lpstr>Helvetica</vt:lpstr>
      <vt:lpstr>Open Sans</vt:lpstr>
      <vt:lpstr>Roboto</vt:lpstr>
      <vt:lpstr>Wide Latin</vt:lpstr>
      <vt:lpstr>Gill Sans MT</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58d32ce6a0069</dc:title>
  <dc:creator/>
  <dc:description>一点素材；http://Dian1.taobao.com</dc:description>
  <cp:lastModifiedBy>Taki</cp:lastModifiedBy>
  <cp:revision>35</cp:revision>
  <dcterms:created xsi:type="dcterms:W3CDTF">2016-09-05T07:59:00Z</dcterms:created>
  <dcterms:modified xsi:type="dcterms:W3CDTF">2022-06-04T10:35:50Z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3B7215B3680E4A229B3A46D22777AFE2</vt:lpwstr>
  </property>
  <property fmtid="{D5CDD505-2E9C-101B-9397-08002B2CF9AE}" pid="3" name="KSOProductBuildVer">
    <vt:lpwstr>2052-11.1.0.11744</vt:lpwstr>
  </property>
</Properties>
</file>